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258" r:id="rId4"/>
    <p:sldId id="273" r:id="rId5"/>
    <p:sldId id="569" r:id="rId6"/>
    <p:sldId id="570" r:id="rId7"/>
    <p:sldId id="380" r:id="rId8"/>
    <p:sldId id="571" r:id="rId9"/>
    <p:sldId id="272" r:id="rId10"/>
    <p:sldId id="267" r:id="rId11"/>
    <p:sldId id="381" r:id="rId12"/>
    <p:sldId id="572" r:id="rId13"/>
    <p:sldId id="573" r:id="rId14"/>
    <p:sldId id="574" r:id="rId15"/>
    <p:sldId id="575" r:id="rId16"/>
    <p:sldId id="577" r:id="rId17"/>
    <p:sldId id="390" r:id="rId18"/>
    <p:sldId id="268" r:id="rId19"/>
    <p:sldId id="578" r:id="rId20"/>
    <p:sldId id="393" r:id="rId21"/>
    <p:sldId id="579" r:id="rId22"/>
    <p:sldId id="396" r:id="rId23"/>
    <p:sldId id="580" r:id="rId24"/>
    <p:sldId id="581" r:id="rId25"/>
    <p:sldId id="409" r:id="rId26"/>
    <p:sldId id="582" r:id="rId27"/>
    <p:sldId id="583" r:id="rId28"/>
    <p:sldId id="400" r:id="rId29"/>
    <p:sldId id="269" r:id="rId30"/>
    <p:sldId id="584" r:id="rId31"/>
    <p:sldId id="585" r:id="rId32"/>
    <p:sldId id="587" r:id="rId33"/>
    <p:sldId id="439" r:id="rId34"/>
    <p:sldId id="270" r:id="rId35"/>
    <p:sldId id="440" r:id="rId36"/>
    <p:sldId id="588" r:id="rId37"/>
    <p:sldId id="445" r:id="rId38"/>
    <p:sldId id="589" r:id="rId39"/>
    <p:sldId id="590" r:id="rId40"/>
    <p:sldId id="591" r:id="rId41"/>
    <p:sldId id="592" r:id="rId42"/>
    <p:sldId id="593" r:id="rId43"/>
    <p:sldId id="594" r:id="rId44"/>
    <p:sldId id="470" r:id="rId45"/>
    <p:sldId id="459" r:id="rId46"/>
    <p:sldId id="472" r:id="rId47"/>
    <p:sldId id="499" r:id="rId48"/>
    <p:sldId id="480" r:id="rId49"/>
    <p:sldId id="595" r:id="rId50"/>
    <p:sldId id="596" r:id="rId51"/>
    <p:sldId id="597" r:id="rId52"/>
    <p:sldId id="598" r:id="rId53"/>
    <p:sldId id="497" r:id="rId54"/>
    <p:sldId id="498" r:id="rId55"/>
    <p:sldId id="513" r:id="rId56"/>
    <p:sldId id="514" r:id="rId57"/>
    <p:sldId id="518" r:id="rId58"/>
    <p:sldId id="599" r:id="rId59"/>
    <p:sldId id="600" r:id="rId60"/>
    <p:sldId id="601" r:id="rId61"/>
    <p:sldId id="602" r:id="rId62"/>
    <p:sldId id="603" r:id="rId63"/>
    <p:sldId id="604" r:id="rId64"/>
    <p:sldId id="605" r:id="rId65"/>
    <p:sldId id="606" r:id="rId66"/>
    <p:sldId id="524" r:id="rId67"/>
    <p:sldId id="607" r:id="rId68"/>
    <p:sldId id="535" r:id="rId69"/>
    <p:sldId id="525" r:id="rId70"/>
    <p:sldId id="608" r:id="rId71"/>
    <p:sldId id="621" r:id="rId72"/>
    <p:sldId id="622" r:id="rId73"/>
    <p:sldId id="609" r:id="rId74"/>
    <p:sldId id="623" r:id="rId75"/>
    <p:sldId id="624" r:id="rId76"/>
    <p:sldId id="625" r:id="rId77"/>
    <p:sldId id="626" r:id="rId78"/>
    <p:sldId id="610" r:id="rId79"/>
    <p:sldId id="627" r:id="rId80"/>
    <p:sldId id="612" r:id="rId81"/>
    <p:sldId id="628" r:id="rId82"/>
    <p:sldId id="629" r:id="rId83"/>
    <p:sldId id="630" r:id="rId84"/>
    <p:sldId id="635" r:id="rId85"/>
    <p:sldId id="632" r:id="rId86"/>
    <p:sldId id="633" r:id="rId87"/>
    <p:sldId id="634" r:id="rId88"/>
    <p:sldId id="618" r:id="rId89"/>
    <p:sldId id="620" r:id="rId90"/>
    <p:sldId id="537" r:id="rId91"/>
    <p:sldId id="637" r:id="rId92"/>
    <p:sldId id="646" r:id="rId93"/>
    <p:sldId id="647" r:id="rId94"/>
    <p:sldId id="639" r:id="rId95"/>
    <p:sldId id="648" r:id="rId96"/>
    <p:sldId id="649" r:id="rId97"/>
    <p:sldId id="650" r:id="rId98"/>
    <p:sldId id="644" r:id="rId99"/>
    <p:sldId id="651" r:id="rId100"/>
    <p:sldId id="645" r:id="rId101"/>
    <p:sldId id="554" r:id="rId102"/>
    <p:sldId id="652" r:id="rId103"/>
    <p:sldId id="662" r:id="rId104"/>
    <p:sldId id="663" r:id="rId105"/>
    <p:sldId id="655" r:id="rId106"/>
    <p:sldId id="656" r:id="rId107"/>
    <p:sldId id="657" r:id="rId108"/>
    <p:sldId id="658" r:id="rId109"/>
    <p:sldId id="659" r:id="rId110"/>
    <p:sldId id="660" r:id="rId111"/>
    <p:sldId id="661" r:id="rId112"/>
  </p:sldIdLst>
  <p:sldSz cx="12192000" cy="6858000"/>
  <p:notesSz cx="6858000" cy="9144000"/>
  <p:embeddedFontLst>
    <p:embeddedFont>
      <p:font typeface="4805_KwangMD_Melt" panose="02000000000000000000" pitchFamily="2" charset="0"/>
      <p:regular r:id="rId113"/>
    </p:embeddedFont>
    <p:embeddedFont>
      <p:font typeface="Amatic SC" panose="00000500000000000000" pitchFamily="2" charset="-79"/>
      <p:regular r:id="rId114"/>
      <p:bold r:id="rId115"/>
    </p:embeddedFont>
    <p:embeddedFont>
      <p:font typeface="Calibri" panose="020F0502020204030204" pitchFamily="34" charset="0"/>
      <p:regular r:id="rId116"/>
      <p:bold r:id="rId117"/>
      <p:italic r:id="rId118"/>
      <p:boldItalic r:id="rId119"/>
    </p:embeddedFont>
    <p:embeddedFont>
      <p:font typeface="Calibri Light" panose="020F0302020204030204" pitchFamily="34" charset="0"/>
      <p:regular r:id="rId120"/>
      <p:italic r:id="rId121"/>
    </p:embeddedFont>
    <p:embeddedFont>
      <p:font typeface="CmPrasanmit" panose="02000000000000000000" pitchFamily="2" charset="-34"/>
      <p:regular r:id="rId122"/>
    </p:embeddedFont>
    <p:embeddedFont>
      <p:font typeface="FC Candy" panose="020B0500040200020003" pitchFamily="34" charset="-34"/>
      <p:regular r:id="rId123"/>
      <p:italic r:id="rId124"/>
    </p:embeddedFont>
    <p:embeddedFont>
      <p:font typeface="Playfair Display" panose="00000500000000000000" pitchFamily="2" charset="0"/>
      <p:regular r:id="rId125"/>
      <p:bold r:id="rId126"/>
      <p:italic r:id="rId127"/>
      <p:boldItalic r:id="rId128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AFCD"/>
    <a:srgbClr val="FFCC99"/>
    <a:srgbClr val="333F50"/>
    <a:srgbClr val="FFFF7D"/>
    <a:srgbClr val="FFFFCC"/>
    <a:srgbClr val="FFCCFF"/>
    <a:srgbClr val="EFEFEF"/>
    <a:srgbClr val="FF0066"/>
    <a:srgbClr val="D9E8FF"/>
    <a:srgbClr val="FF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font" Target="fonts/font5.fntdata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font" Target="fonts/font11.fntdata"/><Relationship Id="rId128" Type="http://schemas.openxmlformats.org/officeDocument/2006/relationships/font" Target="fonts/font16.fntdata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font" Target="fonts/font1.fntdata"/><Relationship Id="rId118" Type="http://schemas.openxmlformats.org/officeDocument/2006/relationships/font" Target="fonts/font6.fntdata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font" Target="fonts/font12.fntdata"/><Relationship Id="rId129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font" Target="fonts/font2.fntdata"/><Relationship Id="rId119" Type="http://schemas.openxmlformats.org/officeDocument/2006/relationships/font" Target="fonts/font7.fntdata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viewProps" Target="view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font" Target="fonts/font8.fntdata"/><Relationship Id="rId125" Type="http://schemas.openxmlformats.org/officeDocument/2006/relationships/font" Target="fonts/font13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font" Target="fonts/font3.fntdata"/><Relationship Id="rId131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font" Target="fonts/font14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font" Target="fonts/font9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font" Target="fonts/font4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tableStyles" Target="tableStyle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font" Target="fonts/font15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font" Target="fonts/font10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46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image" Target="../media/image3.png"/><Relationship Id="rId5" Type="http://schemas.openxmlformats.org/officeDocument/2006/relationships/slide" Target="slide18.xml"/><Relationship Id="rId10" Type="http://schemas.openxmlformats.org/officeDocument/2006/relationships/slide" Target="slide2.xml"/><Relationship Id="rId4" Type="http://schemas.openxmlformats.org/officeDocument/2006/relationships/slide" Target="slide10.xml"/><Relationship Id="rId9" Type="http://schemas.openxmlformats.org/officeDocument/2006/relationships/slide" Target="slide55.xml"/><Relationship Id="rId14" Type="http://schemas.openxmlformats.org/officeDocument/2006/relationships/slide" Target="slide10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4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5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6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7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8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9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10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11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12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13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14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15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16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6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17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19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6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21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6" Type="http://schemas.openxmlformats.org/officeDocument/2006/relationships/image" Target="../media/image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6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23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25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17" Type="http://schemas.openxmlformats.org/officeDocument/2006/relationships/image" Target="../media/image27.png"/><Relationship Id="rId2" Type="http://schemas.openxmlformats.org/officeDocument/2006/relationships/image" Target="../media/image2.png"/><Relationship Id="rId16" Type="http://schemas.openxmlformats.org/officeDocument/2006/relationships/image" Target="../media/image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28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2" Type="http://schemas.openxmlformats.org/officeDocument/2006/relationships/image" Target="../media/image2.png"/><Relationship Id="rId16" Type="http://schemas.openxmlformats.org/officeDocument/2006/relationships/image" Target="../media/image2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9.xml"/><Relationship Id="rId3" Type="http://schemas.openxmlformats.org/officeDocument/2006/relationships/image" Target="../media/image30.png"/><Relationship Id="rId7" Type="http://schemas.openxmlformats.org/officeDocument/2006/relationships/slide" Target="slide29.xml"/><Relationship Id="rId12" Type="http://schemas.openxmlformats.org/officeDocument/2006/relationships/slide" Target="slide55.xml"/><Relationship Id="rId17" Type="http://schemas.openxmlformats.org/officeDocument/2006/relationships/image" Target="../media/image32.png"/><Relationship Id="rId2" Type="http://schemas.openxmlformats.org/officeDocument/2006/relationships/image" Target="../media/image2.png"/><Relationship Id="rId16" Type="http://schemas.openxmlformats.org/officeDocument/2006/relationships/image" Target="../media/image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.xml"/><Relationship Id="rId11" Type="http://schemas.openxmlformats.org/officeDocument/2006/relationships/slide" Target="slide46.xml"/><Relationship Id="rId5" Type="http://schemas.openxmlformats.org/officeDocument/2006/relationships/slide" Target="slide10.xml"/><Relationship Id="rId15" Type="http://schemas.openxmlformats.org/officeDocument/2006/relationships/slide" Target="slide101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0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46.xml"/><Relationship Id="rId13" Type="http://schemas.openxmlformats.org/officeDocument/2006/relationships/slide" Target="slide2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101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90.xml"/><Relationship Id="rId5" Type="http://schemas.openxmlformats.org/officeDocument/2006/relationships/slide" Target="slide18.xml"/><Relationship Id="rId10" Type="http://schemas.openxmlformats.org/officeDocument/2006/relationships/slide" Target="slide69.xml"/><Relationship Id="rId4" Type="http://schemas.openxmlformats.org/officeDocument/2006/relationships/slide" Target="slide10.xml"/><Relationship Id="rId9" Type="http://schemas.openxmlformats.org/officeDocument/2006/relationships/slide" Target="slide55.xml"/><Relationship Id="rId14" Type="http://schemas.openxmlformats.org/officeDocument/2006/relationships/image" Target="../media/image3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33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5" Type="http://schemas.openxmlformats.org/officeDocument/2006/relationships/image" Target="../media/image34.png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0.xml"/><Relationship Id="rId3" Type="http://schemas.openxmlformats.org/officeDocument/2006/relationships/slide" Target="slide3.xml"/><Relationship Id="rId7" Type="http://schemas.openxmlformats.org/officeDocument/2006/relationships/slide" Target="slide34.xml"/><Relationship Id="rId12" Type="http://schemas.openxmlformats.org/officeDocument/2006/relationships/slide" Target="slide6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.xml"/><Relationship Id="rId11" Type="http://schemas.openxmlformats.org/officeDocument/2006/relationships/slide" Target="slide55.xml"/><Relationship Id="rId5" Type="http://schemas.openxmlformats.org/officeDocument/2006/relationships/slide" Target="slide18.xml"/><Relationship Id="rId10" Type="http://schemas.openxmlformats.org/officeDocument/2006/relationships/slide" Target="slide46.xml"/><Relationship Id="rId4" Type="http://schemas.openxmlformats.org/officeDocument/2006/relationships/slide" Target="slide10.xml"/><Relationship Id="rId9" Type="http://schemas.openxmlformats.org/officeDocument/2006/relationships/image" Target="../media/image3.png"/><Relationship Id="rId14" Type="http://schemas.openxmlformats.org/officeDocument/2006/relationships/slide" Target="slide10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643062" y="1759307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206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9 การวัดความยาว</a:t>
            </a:r>
            <a:endParaRPr kumimoji="0" lang="en-US" sz="6600" b="1" i="0" u="none" strike="noStrike" kern="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253100" y="3189439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ชั้นประถมศึกษาปีที่ 3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sp>
        <p:nvSpPr>
          <p:cNvPr id="47" name="Google Shape;566;p28">
            <a:hlinkClick r:id="rId3" action="ppaction://hlinksldjump"/>
            <a:extLst>
              <a:ext uri="{FF2B5EF4-FFF2-40B4-BE49-F238E27FC236}">
                <a16:creationId xmlns:a16="http://schemas.microsoft.com/office/drawing/2014/main" id="{1AD53618-1360-4CF8-84C4-8322CEBD61A8}"/>
              </a:ext>
            </a:extLst>
          </p:cNvPr>
          <p:cNvSpPr txBox="1">
            <a:spLocks/>
          </p:cNvSpPr>
          <p:nvPr/>
        </p:nvSpPr>
        <p:spPr>
          <a:xfrm>
            <a:off x="2002799" y="1407466"/>
            <a:ext cx="4220502" cy="6295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การวัดความยาวเป็นเซนติเมตรและมิลลิเมตร</a:t>
            </a:r>
            <a:endParaRPr kumimoji="0" lang="en-US" sz="2600" i="0" u="none" strike="noStrike" kern="0" cap="none" spc="0" normalizeH="0" noProof="0" dirty="0">
              <a:ln>
                <a:noFill/>
              </a:ln>
              <a:solidFill>
                <a:schemeClr val="bg2">
                  <a:lumMod val="25000"/>
                </a:schemeClr>
              </a:solidFill>
              <a:effectLst/>
              <a:uLnTx/>
              <a:uFillTx/>
              <a:latin typeface="4805_KwangMD_Melt" panose="02000000000000000000" pitchFamily="2" charset="0"/>
              <a:cs typeface="4805_KwangMD_Melt" panose="02000000000000000000" pitchFamily="2" charset="0"/>
              <a:sym typeface="Gorditas"/>
            </a:endParaRPr>
          </a:p>
        </p:txBody>
      </p: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5783" y="1367864"/>
            <a:ext cx="921600" cy="558341"/>
            <a:chOff x="1819302" y="2003780"/>
            <a:chExt cx="1219500" cy="1198800"/>
          </a:xfrm>
        </p:grpSpPr>
        <p:sp>
          <p:nvSpPr>
            <p:cNvPr id="38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8" name="Google Shape;567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9.1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51" name="Google Shape;570;p28">
            <a:hlinkClick r:id="rId8" action="ppaction://hlinksldjump"/>
            <a:extLst>
              <a:ext uri="{FF2B5EF4-FFF2-40B4-BE49-F238E27FC236}">
                <a16:creationId xmlns:a16="http://schemas.microsoft.com/office/drawing/2014/main" id="{D7DBA6C0-2C66-4B22-9A77-724BE6751EE5}"/>
              </a:ext>
            </a:extLst>
          </p:cNvPr>
          <p:cNvSpPr txBox="1">
            <a:spLocks/>
          </p:cNvSpPr>
          <p:nvPr/>
        </p:nvSpPr>
        <p:spPr>
          <a:xfrm>
            <a:off x="7455589" y="1404170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การเปรียบเทียบความยาว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4" name="Google Shape;573;p28">
            <a:hlinkClick r:id="rId4" action="ppaction://hlinksldjump"/>
            <a:extLst>
              <a:ext uri="{FF2B5EF4-FFF2-40B4-BE49-F238E27FC236}">
                <a16:creationId xmlns:a16="http://schemas.microsoft.com/office/drawing/2014/main" id="{EE561E8D-E870-4F5E-82EF-8406B084EF10}"/>
              </a:ext>
            </a:extLst>
          </p:cNvPr>
          <p:cNvSpPr txBox="1">
            <a:spLocks/>
          </p:cNvSpPr>
          <p:nvPr/>
        </p:nvSpPr>
        <p:spPr>
          <a:xfrm>
            <a:off x="1966028" y="2299692"/>
            <a:ext cx="4072254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ความยาวเป็นเมตรและเซนติเมตร กิโลเมตร และเมตร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7" name="Google Shape;576;p28">
            <a:hlinkClick r:id="rId9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2441211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การบวกและการลบเกี่ยวกับความยาว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61" name="Google Shape;580;p28">
            <a:extLst>
              <a:ext uri="{FF2B5EF4-FFF2-40B4-BE49-F238E27FC236}">
                <a16:creationId xmlns:a16="http://schemas.microsoft.com/office/drawing/2014/main" id="{D049F694-9392-426C-8E4A-805F8D1F52FA}"/>
              </a:ext>
            </a:extLst>
          </p:cNvPr>
          <p:cNvGrpSpPr/>
          <p:nvPr/>
        </p:nvGrpSpPr>
        <p:grpSpPr>
          <a:xfrm>
            <a:off x="9174824" y="337428"/>
            <a:ext cx="820647" cy="572699"/>
            <a:chOff x="2497400" y="238075"/>
            <a:chExt cx="235075" cy="164050"/>
          </a:xfrm>
        </p:grpSpPr>
        <p:sp>
          <p:nvSpPr>
            <p:cNvPr id="62" name="Google Shape;581;p28">
              <a:extLst>
                <a:ext uri="{FF2B5EF4-FFF2-40B4-BE49-F238E27FC236}">
                  <a16:creationId xmlns:a16="http://schemas.microsoft.com/office/drawing/2014/main" id="{8723AE78-B000-4E90-BA67-1C1F0FD28DEE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3" name="Google Shape;582;p28">
              <a:extLst>
                <a:ext uri="{FF2B5EF4-FFF2-40B4-BE49-F238E27FC236}">
                  <a16:creationId xmlns:a16="http://schemas.microsoft.com/office/drawing/2014/main" id="{BE258B3A-FDA7-44A0-A60F-A6C165DCC6B2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4" name="Google Shape;583;p28">
              <a:extLst>
                <a:ext uri="{FF2B5EF4-FFF2-40B4-BE49-F238E27FC236}">
                  <a16:creationId xmlns:a16="http://schemas.microsoft.com/office/drawing/2014/main" id="{F51DB3D7-D7B1-42E8-A7FD-5B7AFBC534E0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5" name="Google Shape;584;p28">
              <a:extLst>
                <a:ext uri="{FF2B5EF4-FFF2-40B4-BE49-F238E27FC236}">
                  <a16:creationId xmlns:a16="http://schemas.microsoft.com/office/drawing/2014/main" id="{64549ABE-3FB4-485A-A9FB-D9EE89137E7A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6" name="Google Shape;585;p28">
              <a:extLst>
                <a:ext uri="{FF2B5EF4-FFF2-40B4-BE49-F238E27FC236}">
                  <a16:creationId xmlns:a16="http://schemas.microsoft.com/office/drawing/2014/main" id="{7DF68F87-43E4-45D8-92FE-62F33524E134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67" name="Google Shape;586;p28">
            <a:extLst>
              <a:ext uri="{FF2B5EF4-FFF2-40B4-BE49-F238E27FC236}">
                <a16:creationId xmlns:a16="http://schemas.microsoft.com/office/drawing/2014/main" id="{35D16504-5409-4F1C-913E-A766E1E83E2F}"/>
              </a:ext>
            </a:extLst>
          </p:cNvPr>
          <p:cNvSpPr/>
          <p:nvPr/>
        </p:nvSpPr>
        <p:spPr>
          <a:xfrm>
            <a:off x="6043432" y="-508868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72" name="Google Shape;566;p28">
            <a:hlinkClick r:id="rId5" action="ppaction://hlinksldjump"/>
            <a:extLst>
              <a:ext uri="{FF2B5EF4-FFF2-40B4-BE49-F238E27FC236}">
                <a16:creationId xmlns:a16="http://schemas.microsoft.com/office/drawing/2014/main" id="{44DB1F4B-FCBA-4B54-86F6-168E950F7532}"/>
              </a:ext>
            </a:extLst>
          </p:cNvPr>
          <p:cNvSpPr txBox="1">
            <a:spLocks/>
          </p:cNvSpPr>
          <p:nvPr/>
        </p:nvSpPr>
        <p:spPr>
          <a:xfrm>
            <a:off x="2002799" y="3447964"/>
            <a:ext cx="403714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การเลือกเครื่องมือวัดความยาวที่เหมาะสม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pic>
        <p:nvPicPr>
          <p:cNvPr id="9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9" name="Google Shape;578;p28">
            <a:extLst>
              <a:ext uri="{FF2B5EF4-FFF2-40B4-BE49-F238E27FC236}">
                <a16:creationId xmlns:a16="http://schemas.microsoft.com/office/drawing/2014/main" id="{E9C33D32-32B3-4B88-804B-CEFF906BE82E}"/>
              </a:ext>
            </a:extLst>
          </p:cNvPr>
          <p:cNvSpPr/>
          <p:nvPr/>
        </p:nvSpPr>
        <p:spPr>
          <a:xfrm>
            <a:off x="4163314" y="886815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60" name="Google Shape;579;p28">
            <a:extLst>
              <a:ext uri="{FF2B5EF4-FFF2-40B4-BE49-F238E27FC236}">
                <a16:creationId xmlns:a16="http://schemas.microsoft.com/office/drawing/2014/main" id="{96DCE215-CD77-4068-94C1-AF75FB85A8B2}"/>
              </a:ext>
            </a:extLst>
          </p:cNvPr>
          <p:cNvSpPr/>
          <p:nvPr/>
        </p:nvSpPr>
        <p:spPr>
          <a:xfrm>
            <a:off x="3593009" y="1172638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49" name="Google Shape;565;p28">
            <a:extLst>
              <a:ext uri="{FF2B5EF4-FFF2-40B4-BE49-F238E27FC236}">
                <a16:creationId xmlns:a16="http://schemas.microsoft.com/office/drawing/2014/main" id="{38D919E8-E9CE-4DC5-B512-0DC3E7E0635F}"/>
              </a:ext>
            </a:extLst>
          </p:cNvPr>
          <p:cNvSpPr txBox="1">
            <a:spLocks/>
          </p:cNvSpPr>
          <p:nvPr/>
        </p:nvSpPr>
        <p:spPr>
          <a:xfrm>
            <a:off x="1605977" y="59041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9 การวัดความยาว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78" name="Google Shape;576;p28">
            <a:hlinkClick r:id="rId12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68289" y="3494632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การคูณและการหารเกี่ยวกับความยาว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3" name="Google Shape;576;p28">
            <a:hlinkClick r:id="rId6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065603" y="4375964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การคาดคะเนความยาวเป็นเมตรและเซนติเมตร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8" name="Google Shape;576;p28">
            <a:hlinkClick r:id="rId13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88044" y="4594981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โจทย์ปัญหาเกี่ยวกับความยาว (1)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124889" y="5563159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ความสัมพันธ์ระหว่างหน่วยความยาว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8" name="Google Shape;576;p28">
            <a:hlinkClick r:id="rId14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5552155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โจทย์ปัญหาเกี่ยวกับความยาว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10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2450462"/>
            <a:ext cx="921600" cy="558341"/>
            <a:chOff x="1819302" y="2003780"/>
            <a:chExt cx="1219500" cy="1198800"/>
          </a:xfrm>
        </p:grpSpPr>
        <p:sp>
          <p:nvSpPr>
            <p:cNvPr id="10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9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9.2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3442669"/>
            <a:ext cx="921600" cy="558341"/>
            <a:chOff x="1819302" y="2003780"/>
            <a:chExt cx="1219500" cy="1198800"/>
          </a:xfrm>
        </p:grpSpPr>
        <p:sp>
          <p:nvSpPr>
            <p:cNvPr id="11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3" name="Google Shape;567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9.3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4530663"/>
            <a:ext cx="921600" cy="558341"/>
            <a:chOff x="1819302" y="2003780"/>
            <a:chExt cx="1219500" cy="1198800"/>
          </a:xfrm>
        </p:grpSpPr>
        <p:sp>
          <p:nvSpPr>
            <p:cNvPr id="11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7" name="Google Shape;567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9.4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5533994"/>
            <a:ext cx="921600" cy="558341"/>
            <a:chOff x="1819302" y="2003780"/>
            <a:chExt cx="1219500" cy="1198800"/>
          </a:xfrm>
        </p:grpSpPr>
        <p:sp>
          <p:nvSpPr>
            <p:cNvPr id="11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1" name="Google Shape;567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9.5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2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1388558"/>
            <a:ext cx="921600" cy="558341"/>
            <a:chOff x="1819302" y="2003780"/>
            <a:chExt cx="1219500" cy="1198800"/>
          </a:xfrm>
        </p:grpSpPr>
        <p:sp>
          <p:nvSpPr>
            <p:cNvPr id="123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4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5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9.6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2412093"/>
            <a:ext cx="921600" cy="558341"/>
            <a:chOff x="1819302" y="2003780"/>
            <a:chExt cx="1219500" cy="1198800"/>
          </a:xfrm>
        </p:grpSpPr>
        <p:sp>
          <p:nvSpPr>
            <p:cNvPr id="12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9" name="Google Shape;567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9.7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42888" y="3442669"/>
            <a:ext cx="921600" cy="558341"/>
            <a:chOff x="1819302" y="2003780"/>
            <a:chExt cx="1219500" cy="1198800"/>
          </a:xfrm>
        </p:grpSpPr>
        <p:sp>
          <p:nvSpPr>
            <p:cNvPr id="13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3" name="Google Shape;567;p28">
              <a:hlinkClick r:id="rId12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9.8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4549223"/>
            <a:ext cx="921600" cy="558341"/>
            <a:chOff x="1819302" y="2003780"/>
            <a:chExt cx="1219500" cy="1198800"/>
          </a:xfrm>
        </p:grpSpPr>
        <p:sp>
          <p:nvSpPr>
            <p:cNvPr id="13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7" name="Google Shape;567;p28">
              <a:hlinkClick r:id="rId1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9.9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37557" y="5534684"/>
            <a:ext cx="921600" cy="558341"/>
            <a:chOff x="1819302" y="2003780"/>
            <a:chExt cx="1219500" cy="1198800"/>
          </a:xfrm>
        </p:grpSpPr>
        <p:sp>
          <p:nvSpPr>
            <p:cNvPr id="13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1" name="Google Shape;567;p28">
              <a:hlinkClick r:id="rId1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9.10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1.25E-6 2.22222E-6 L -1.25E-6 -0.07222 " pathEditMode="relative" rAng="0" ptsTypes="AA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วัดความยาวเป็นเซนติเมตรและมิลลิเมตร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5461" y="766454"/>
            <a:ext cx="7662580" cy="2869854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1586048" y="3888346"/>
            <a:ext cx="8700136" cy="2158424"/>
            <a:chOff x="6413418" y="2161035"/>
            <a:chExt cx="4152106" cy="3617214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52889" y="2161035"/>
              <a:ext cx="4112635" cy="3433835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3377528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1900518" y="4040107"/>
            <a:ext cx="7963854" cy="49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thaiDist">
              <a:buClr>
                <a:srgbClr val="000000"/>
              </a:buClr>
              <a:defRPr/>
            </a:pP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ความยาว 1 เซนติเมตร แบ่งเป็น 10 ช่องเท่าๆ กัน</a:t>
            </a: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 แต่ละช่องยาว 1 มิลลิเมตร</a:t>
            </a:r>
          </a:p>
          <a:p>
            <a:pPr lvl="0" algn="thaiDist">
              <a:buClr>
                <a:srgbClr val="000000"/>
              </a:buClr>
              <a:defRPr/>
            </a:pPr>
            <a:r>
              <a:rPr lang="th-TH" b="1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ความยาว 10 มิลลิเมตร เท่ากับความยาว 1 เซนติเมตร</a:t>
            </a:r>
          </a:p>
          <a:p>
            <a:pPr lvl="0" algn="thaiDist">
              <a:buClr>
                <a:srgbClr val="000000"/>
              </a:buClr>
              <a:defRPr/>
            </a:pPr>
            <a:r>
              <a:rPr lang="th-TH" b="1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เซนติเมตร </a:t>
            </a: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ใช้อักษรย่อ </a:t>
            </a:r>
            <a:r>
              <a:rPr lang="th-TH" b="1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ซม.</a:t>
            </a:r>
          </a:p>
          <a:p>
            <a:pPr lvl="0" algn="thaiDist">
              <a:buClr>
                <a:srgbClr val="000000"/>
              </a:buClr>
              <a:defRPr/>
            </a:pPr>
            <a:r>
              <a:rPr lang="th-TH" b="1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มิลลิเมตร</a:t>
            </a: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  ใช้อักษรย่อ </a:t>
            </a:r>
            <a:r>
              <a:rPr lang="th-TH" b="1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มม.</a:t>
            </a:r>
            <a:endParaRPr lang="th-TH" b="1" kern="0" dirty="0">
              <a:solidFill>
                <a:srgbClr val="002060"/>
              </a:solidFill>
              <a:latin typeface="CmPrasanmit" panose="02000000000000000000" pitchFamily="2" charset="-34"/>
              <a:cs typeface="CmPrasanmit" panose="02000000000000000000" pitchFamily="2" charset="-34"/>
              <a:sym typeface="Gochi Hand"/>
            </a:endParaRPr>
          </a:p>
        </p:txBody>
      </p:sp>
      <p:sp>
        <p:nvSpPr>
          <p:cNvPr id="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37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4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4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98834" y="920313"/>
            <a:ext cx="7662580" cy="1987152"/>
          </a:xfrm>
          <a:prstGeom prst="rect">
            <a:avLst/>
          </a:prstGeom>
        </p:spPr>
      </p:pic>
      <p:sp>
        <p:nvSpPr>
          <p:cNvPr id="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37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4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4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19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4995702" y="630617"/>
            <a:ext cx="4983802" cy="1126885"/>
            <a:chOff x="3999489" y="1009085"/>
            <a:chExt cx="1960467" cy="596636"/>
          </a:xfrm>
        </p:grpSpPr>
        <p:sp>
          <p:nvSpPr>
            <p:cNvPr id="21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2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5453424" y="861088"/>
            <a:ext cx="4364448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ยางลบยาว 2 เซนติเมตร 7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pic>
        <p:nvPicPr>
          <p:cNvPr id="24" name="Picture 23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2134" y="3087718"/>
            <a:ext cx="7662580" cy="1847294"/>
          </a:xfrm>
          <a:prstGeom prst="rect">
            <a:avLst/>
          </a:prstGeom>
        </p:spPr>
      </p:pic>
      <p:grpSp>
        <p:nvGrpSpPr>
          <p:cNvPr id="25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5750444" y="4950211"/>
            <a:ext cx="4983802" cy="1126885"/>
            <a:chOff x="3999489" y="1009085"/>
            <a:chExt cx="1960467" cy="596636"/>
          </a:xfrm>
        </p:grpSpPr>
        <p:sp>
          <p:nvSpPr>
            <p:cNvPr id="28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9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C00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1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6043419" y="5195196"/>
            <a:ext cx="4529195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ดินสอยาว 10 เซนติเมตร 5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933665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3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671" y="758056"/>
            <a:ext cx="5420220" cy="5707582"/>
          </a:xfrm>
          <a:prstGeom prst="rect">
            <a:avLst/>
          </a:prstGeom>
        </p:spPr>
      </p:pic>
      <p:sp>
        <p:nvSpPr>
          <p:cNvPr id="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37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4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4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19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6326891" y="1118184"/>
            <a:ext cx="4983802" cy="1126885"/>
            <a:chOff x="3999489" y="1009085"/>
            <a:chExt cx="1960467" cy="596636"/>
          </a:xfrm>
        </p:grpSpPr>
        <p:sp>
          <p:nvSpPr>
            <p:cNvPr id="21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3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6631755" y="1363169"/>
            <a:ext cx="4720503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แก้วกินยาสูง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2 เซนติเมตร 9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25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6368456" y="2403404"/>
            <a:ext cx="4983802" cy="1126885"/>
            <a:chOff x="3999489" y="1009085"/>
            <a:chExt cx="1960467" cy="596636"/>
          </a:xfrm>
        </p:grpSpPr>
        <p:sp>
          <p:nvSpPr>
            <p:cNvPr id="28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9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C00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1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6661431" y="2648389"/>
            <a:ext cx="4529195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แจกันสูง 8 เซนติเมตร 5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1195307" y="760804"/>
            <a:ext cx="3376693" cy="676692"/>
            <a:chOff x="1195307" y="760804"/>
            <a:chExt cx="3376693" cy="676692"/>
          </a:xfrm>
        </p:grpSpPr>
        <p:sp>
          <p:nvSpPr>
            <p:cNvPr id="2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195307" y="760804"/>
              <a:ext cx="3376693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343090" y="781899"/>
              <a:ext cx="310919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h-TH" sz="3000" b="1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บอกความสูงของสิ่งต่างๆ</a:t>
              </a:r>
            </a:p>
          </p:txBody>
        </p:sp>
      </p:grpSp>
      <p:grpSp>
        <p:nvGrpSpPr>
          <p:cNvPr id="30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6113402" y="3694838"/>
            <a:ext cx="5420220" cy="1126885"/>
            <a:chOff x="3999489" y="1009085"/>
            <a:chExt cx="1960467" cy="596636"/>
          </a:xfrm>
        </p:grpSpPr>
        <p:sp>
          <p:nvSpPr>
            <p:cNvPr id="43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FFCCF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4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0066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5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6353942" y="3942505"/>
            <a:ext cx="5396362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กระปุกออมสินสูง 12 เซนติเมตร 2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46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6329139" y="4980058"/>
            <a:ext cx="4983802" cy="1126885"/>
            <a:chOff x="3999489" y="1009085"/>
            <a:chExt cx="1960467" cy="596636"/>
          </a:xfrm>
        </p:grpSpPr>
        <p:sp>
          <p:nvSpPr>
            <p:cNvPr id="47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D9E8F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70C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9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6428558" y="5251044"/>
            <a:ext cx="4861551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กระป๋องแป้งสูง 6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เซนติเมตร 2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402190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31" grpId="0"/>
      <p:bldP spid="45" grpId="0"/>
      <p:bldP spid="4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86479" y="1412635"/>
            <a:ext cx="805541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บอกความยาวของถ่านไฟฉายและสร้อยข้อมือเป็นเซนติเมตรและมิลลิเมตร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6479" y="2373873"/>
            <a:ext cx="6725589" cy="2467319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5249273" y="2576696"/>
            <a:ext cx="30540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 เซนติเมตร 4 มิลลิเมตร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6885792" y="3260935"/>
            <a:ext cx="30492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 เซนติเมตร 2 มิลลิเมตร</a:t>
            </a:r>
          </a:p>
        </p:txBody>
      </p:sp>
    </p:spTree>
    <p:extLst>
      <p:ext uri="{BB962C8B-B14F-4D97-AF65-F5344CB8AC3E}">
        <p14:creationId xmlns:p14="http://schemas.microsoft.com/office/powerpoint/2010/main" val="2699732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241141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86479" y="1194922"/>
            <a:ext cx="77251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บอกความสูงของขวดซอสและกระป๋องแป้งเป็นเซนติเมตรและมิลลิเมตร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32010" y="1707629"/>
            <a:ext cx="4121069" cy="4764634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2817634" y="2024275"/>
            <a:ext cx="31566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 4 มิลลิเมตร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137578" y="3572895"/>
            <a:ext cx="303320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 7 มิลลิเมตร</a:t>
            </a:r>
          </a:p>
        </p:txBody>
      </p:sp>
    </p:spTree>
    <p:extLst>
      <p:ext uri="{BB962C8B-B14F-4D97-AF65-F5344CB8AC3E}">
        <p14:creationId xmlns:p14="http://schemas.microsoft.com/office/powerpoint/2010/main" val="2922057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558965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การบอกความยาวหรือความสูงของสิ่งต่างๆ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อาจบอกเป็นเซนติเมตรและมิลลิเมตร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3000" kern="0" baseline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ความยาว</a:t>
            </a: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10 มิลลิเมตร เท่ากับ ความยาว 1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10B0BF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6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6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6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2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2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2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2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2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2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2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5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2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3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ความ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ยาวเป็นเมตรและเซนติเมตร กิโลเมตรและเมตร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4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75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76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1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2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18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2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2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2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2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3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3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0247" y="328924"/>
            <a:ext cx="6296412" cy="3593742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7366486" y="1553746"/>
            <a:ext cx="4163813" cy="1592474"/>
            <a:chOff x="6413418" y="2220781"/>
            <a:chExt cx="4163803" cy="3374089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5" cy="3260337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3194149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7518817" y="1608309"/>
            <a:ext cx="3777961" cy="6283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812800" marR="0" lvl="0" indent="-8128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b="1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สังเกต </a:t>
            </a: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การบอกความยาวอาจบอกเป็นเซนติเมตร หรือบอกเป็นเมตรและเซนติเมตร</a:t>
            </a:r>
            <a:endParaRPr kumimoji="0" lang="th-TH" sz="28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980247" y="4874266"/>
            <a:ext cx="5137128" cy="1290596"/>
            <a:chOff x="980247" y="4874266"/>
            <a:chExt cx="5137128" cy="1290596"/>
          </a:xfrm>
        </p:grpSpPr>
        <p:sp>
          <p:nvSpPr>
            <p:cNvPr id="41" name="Google Shape;4711;p51">
              <a:extLst>
                <a:ext uri="{FF2B5EF4-FFF2-40B4-BE49-F238E27FC236}">
                  <a16:creationId xmlns:a16="http://schemas.microsoft.com/office/drawing/2014/main" id="{2A266F71-93C6-49A3-A109-6D29D84F9C52}"/>
                </a:ext>
              </a:extLst>
            </p:cNvPr>
            <p:cNvSpPr/>
            <p:nvPr/>
          </p:nvSpPr>
          <p:spPr>
            <a:xfrm>
              <a:off x="1327782" y="5155466"/>
              <a:ext cx="4789593" cy="1009396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Rounded Rectangle 5"/>
            <p:cNvSpPr/>
            <p:nvPr/>
          </p:nvSpPr>
          <p:spPr>
            <a:xfrm>
              <a:off x="980247" y="4874266"/>
              <a:ext cx="4090512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47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207420">
            <a:off x="2972885" y="2164809"/>
            <a:ext cx="1617703" cy="4260884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8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027196" y="3953770"/>
            <a:ext cx="3702266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สวนแนวตั้งสูง 180 เซนติเมตร</a:t>
            </a:r>
          </a:p>
        </p:txBody>
      </p:sp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1079268" y="4888418"/>
            <a:ext cx="399149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100 เซนติเมตร เท่ากับ 1 เมตร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546530" y="5408395"/>
            <a:ext cx="452571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สวนแนวตั้งสูง 1 เมตร 80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1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17482415" flipH="1" flipV="1">
            <a:off x="4920630" y="4704513"/>
            <a:ext cx="806047" cy="264811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6582640" y="4653895"/>
            <a:ext cx="4918635" cy="1290596"/>
            <a:chOff x="1327782" y="4874266"/>
            <a:chExt cx="4918635" cy="1290596"/>
          </a:xfrm>
        </p:grpSpPr>
        <p:sp>
          <p:nvSpPr>
            <p:cNvPr id="53" name="Google Shape;4711;p51">
              <a:extLst>
                <a:ext uri="{FF2B5EF4-FFF2-40B4-BE49-F238E27FC236}">
                  <a16:creationId xmlns:a16="http://schemas.microsoft.com/office/drawing/2014/main" id="{2A266F71-93C6-49A3-A109-6D29D84F9C52}"/>
                </a:ext>
              </a:extLst>
            </p:cNvPr>
            <p:cNvSpPr/>
            <p:nvPr/>
          </p:nvSpPr>
          <p:spPr>
            <a:xfrm>
              <a:off x="1327782" y="5155466"/>
              <a:ext cx="4789593" cy="1009396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Rounded Rectangle 53"/>
            <p:cNvSpPr/>
            <p:nvPr/>
          </p:nvSpPr>
          <p:spPr>
            <a:xfrm>
              <a:off x="2155905" y="4874266"/>
              <a:ext cx="4090512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5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207420">
            <a:off x="8227743" y="1944438"/>
            <a:ext cx="1617703" cy="4260884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7282054" y="3733399"/>
            <a:ext cx="3702266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สวนแนวตั้งยาว 275 เซนติเมตร</a:t>
            </a:r>
          </a:p>
        </p:txBody>
      </p:sp>
      <p:sp>
        <p:nvSpPr>
          <p:cNvPr id="57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7538809" y="4697075"/>
            <a:ext cx="399149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200</a:t>
            </a:r>
            <a:r>
              <a:rPr lang="th-TH" sz="3000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เซนติเมตร เท่ากับ 2 เมตร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6801388" y="5188024"/>
            <a:ext cx="452571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สวนแนวตั้งยาว 2 เมตร 75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9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6768540" y="4513048"/>
            <a:ext cx="806047" cy="264811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44933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9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6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7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47" grpId="0" animBg="1"/>
      <p:bldP spid="48" grpId="0"/>
      <p:bldP spid="49" grpId="0"/>
      <p:bldP spid="50" grpId="0"/>
      <p:bldP spid="51" grpId="0" animBg="1"/>
      <p:bldP spid="55" grpId="0" animBg="1"/>
      <p:bldP spid="56" grpId="0"/>
      <p:bldP spid="57" grpId="0"/>
      <p:bldP spid="58" grpId="0"/>
      <p:bldP spid="59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94"/>
          <a:stretch/>
        </p:blipFill>
        <p:spPr>
          <a:xfrm>
            <a:off x="1840951" y="374808"/>
            <a:ext cx="7883620" cy="4013044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1210748" y="5330226"/>
            <a:ext cx="4725595" cy="1066864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267927" y="5286684"/>
            <a:ext cx="474968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ต้นกล้าเดินจากจุดเริ่มต้นถึงจุดสิ้นสุดเป็นระยะทาง 2,000 เมตร หรือ 2 กิโลเมตร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5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6243972" y="5330226"/>
            <a:ext cx="4806865" cy="1066864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6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6301151" y="5272170"/>
            <a:ext cx="474968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ขุนเดินทางจุดเริ่มต้นถึงจุดพักเป็นระยะทาง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1,200 เมตร หรือ 1 กิโลเมตร 200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564719" y="4125483"/>
            <a:ext cx="6374162" cy="1124724"/>
            <a:chOff x="6413418" y="2220781"/>
            <a:chExt cx="4163803" cy="3374089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5" cy="3260337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3194149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2775106" y="4180047"/>
            <a:ext cx="6221831" cy="49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1160463" algn="l"/>
                <a:tab pos="2598738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ระยะทาง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 1,000 เมตร เท่ากับระยะทาง 1 กิโลเมตร</a:t>
            </a:r>
          </a:p>
          <a:p>
            <a:pPr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1160463" algn="l"/>
                <a:tab pos="2598738" algn="l"/>
              </a:tabLst>
              <a:defRPr/>
            </a:pPr>
            <a:r>
              <a:rPr lang="th-TH" b="1" kern="0" baseline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เมตร</a:t>
            </a: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  </a:t>
            </a:r>
            <a:r>
              <a:rPr lang="th-TH" kern="0" baseline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ใช้อักษรย่อ</a:t>
            </a: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  </a:t>
            </a:r>
            <a:r>
              <a:rPr lang="th-TH" b="1" kern="0" baseline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ม.	  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กิโลเมตร  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ใช้อักษรย่อ  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กม.</a:t>
            </a:r>
            <a:endParaRPr kumimoji="0" lang="th-TH" sz="28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7334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6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1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8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  <p:bldP spid="35" grpId="0" animBg="1"/>
      <p:bldP spid="36" grpId="0"/>
      <p:bldP spid="3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81459" y="1025550"/>
            <a:ext cx="3689437" cy="4983363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5701406" y="2104429"/>
            <a:ext cx="4725595" cy="1066864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5802127" y="2060887"/>
            <a:ext cx="474968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ระยะทางจากจังหวัดชุมพรถึงจังหวัดยะลา 608 กิโลเมตร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5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5914845" y="4024560"/>
            <a:ext cx="4806865" cy="1066864"/>
          </a:xfrm>
          <a:prstGeom prst="rect">
            <a:avLst/>
          </a:prstGeom>
          <a:solidFill>
            <a:srgbClr val="FFCC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6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5972024" y="3966504"/>
            <a:ext cx="474968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ทางหลวงแผ่นดินหมายเลข 4 (ถนนเพชรเกษม)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เป็นถนนเส้นหลักวิ่งลงทางภาคใต้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430328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6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1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  <p:bldP spid="35" grpId="0" animBg="1"/>
      <p:bldP spid="3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81459" y="1040286"/>
            <a:ext cx="3689437" cy="4953891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5701406" y="2104429"/>
            <a:ext cx="4725595" cy="1066864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5802127" y="2060887"/>
            <a:ext cx="474968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ระยะทางจากจังหวัดพิษณุโลกถึงจังหวัดเชียงราย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418 กิโลเมตร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5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5701406" y="4024560"/>
            <a:ext cx="5343965" cy="1066864"/>
          </a:xfrm>
          <a:prstGeom prst="rect">
            <a:avLst/>
          </a:prstGeom>
          <a:solidFill>
            <a:srgbClr val="FFCC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6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5761937" y="3966504"/>
            <a:ext cx="5283434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ทางหลวงแผ่นดินหมายเลข 1 (ถนนพหลโยธิน) เป็นถนนเส้นหลักวิ่งขึ้นภาคเหนือ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692337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6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1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  <p:bldP spid="35" grpId="0" animBg="1"/>
      <p:bldP spid="3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86479" y="1412635"/>
            <a:ext cx="69188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ความกว้างและความยาวของโต๊ะปิงปองเป็นกี่เมตร กี่เซนติเมตร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97783" y="2103283"/>
            <a:ext cx="7126224" cy="4061579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6923513" y="2201381"/>
            <a:ext cx="33361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กว้าง 1 เมตร 53 เซนติเมตร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6923513" y="2788560"/>
            <a:ext cx="32303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ยาว 2 เมตร 74 เซนติเมตร</a:t>
            </a:r>
          </a:p>
        </p:txBody>
      </p:sp>
    </p:spTree>
    <p:extLst>
      <p:ext uri="{BB962C8B-B14F-4D97-AF65-F5344CB8AC3E}">
        <p14:creationId xmlns:p14="http://schemas.microsoft.com/office/powerpoint/2010/main" val="3236194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86479" y="1412635"/>
            <a:ext cx="59747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เดินรอบสระน้ำ 1 รอบ ได้ระยะทางกี่กิโลเมตร กี่เมตร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075" y="2103283"/>
            <a:ext cx="6945640" cy="4061579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7789712" y="2543936"/>
            <a:ext cx="27061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 กิโลเมตร 500 เมตร</a:t>
            </a:r>
          </a:p>
        </p:txBody>
      </p:sp>
    </p:spTree>
    <p:extLst>
      <p:ext uri="{BB962C8B-B14F-4D97-AF65-F5344CB8AC3E}">
        <p14:creationId xmlns:p14="http://schemas.microsoft.com/office/powerpoint/2010/main" val="39674107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540253" y="1951277"/>
            <a:ext cx="626406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การบอกความยาวของสิ่งต่างๆ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อาจบอกเป็นเมตรและเซนติเมตร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การบอกระยะทางอาจบอกเป็นกิโลเมตร หรือกิโลเมตรและเมตร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ความยาว 1,000 เมตร เท่ากับ ความยาว 1 กิโลเมตร 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6963570" y="1445112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3433124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เลือกเครื่องมือวัดความยาวที่เหมาะสม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3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5004" y="1225653"/>
            <a:ext cx="11386996" cy="4658314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314934" y="1102440"/>
            <a:ext cx="2081580" cy="519718"/>
            <a:chOff x="3782191" y="6121682"/>
            <a:chExt cx="2081580" cy="519718"/>
          </a:xfrm>
        </p:grpSpPr>
        <p:sp>
          <p:nvSpPr>
            <p:cNvPr id="54" name="Rounded Rectangle 53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ไม้เมตร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95307" y="760804"/>
            <a:ext cx="3376693" cy="676692"/>
            <a:chOff x="1195307" y="760804"/>
            <a:chExt cx="3376693" cy="676692"/>
          </a:xfrm>
        </p:grpSpPr>
        <p:sp>
          <p:nvSpPr>
            <p:cNvPr id="3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195307" y="760804"/>
              <a:ext cx="3376693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343090" y="781899"/>
              <a:ext cx="310919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h-TH" sz="3000" b="1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เครื่องมือวัดความยาว</a:t>
              </a:r>
            </a:p>
          </p:txBody>
        </p:sp>
      </p:grpSp>
      <p:cxnSp>
        <p:nvCxnSpPr>
          <p:cNvPr id="7" name="Straight Arrow Connector 6"/>
          <p:cNvCxnSpPr/>
          <p:nvPr/>
        </p:nvCxnSpPr>
        <p:spPr>
          <a:xfrm>
            <a:off x="7341210" y="1636672"/>
            <a:ext cx="0" cy="622765"/>
          </a:xfrm>
          <a:prstGeom prst="straightConnector1">
            <a:avLst/>
          </a:prstGeom>
          <a:ln w="1270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/>
          <p:cNvCxnSpPr/>
          <p:nvPr/>
        </p:nvCxnSpPr>
        <p:spPr>
          <a:xfrm flipH="1">
            <a:off x="6531769" y="3366117"/>
            <a:ext cx="464117" cy="674237"/>
          </a:xfrm>
          <a:prstGeom prst="straightConnector1">
            <a:avLst/>
          </a:prstGeom>
          <a:ln w="1270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/>
          <p:cNvCxnSpPr/>
          <p:nvPr/>
        </p:nvCxnSpPr>
        <p:spPr>
          <a:xfrm>
            <a:off x="7588121" y="3415944"/>
            <a:ext cx="464117" cy="674237"/>
          </a:xfrm>
          <a:prstGeom prst="straightConnector1">
            <a:avLst/>
          </a:prstGeom>
          <a:ln w="1270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oup 42"/>
          <p:cNvGrpSpPr/>
          <p:nvPr/>
        </p:nvGrpSpPr>
        <p:grpSpPr>
          <a:xfrm>
            <a:off x="6028714" y="3024761"/>
            <a:ext cx="2425856" cy="519718"/>
            <a:chOff x="3782191" y="6121682"/>
            <a:chExt cx="2081580" cy="519718"/>
          </a:xfrm>
        </p:grpSpPr>
        <p:sp>
          <p:nvSpPr>
            <p:cNvPr id="44" name="Rounded Rectangle 43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สายวัดชนิดตลับ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46" name="Straight Arrow Connector 45"/>
          <p:cNvCxnSpPr/>
          <p:nvPr/>
        </p:nvCxnSpPr>
        <p:spPr>
          <a:xfrm flipH="1" flipV="1">
            <a:off x="4572000" y="4818743"/>
            <a:ext cx="425153" cy="362940"/>
          </a:xfrm>
          <a:prstGeom prst="straightConnector1">
            <a:avLst/>
          </a:prstGeom>
          <a:ln w="1270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Group 59"/>
          <p:cNvGrpSpPr/>
          <p:nvPr/>
        </p:nvGrpSpPr>
        <p:grpSpPr>
          <a:xfrm>
            <a:off x="4256444" y="5161275"/>
            <a:ext cx="1772270" cy="519718"/>
            <a:chOff x="3782191" y="6121682"/>
            <a:chExt cx="2081580" cy="519718"/>
          </a:xfrm>
        </p:grpSpPr>
        <p:sp>
          <p:nvSpPr>
            <p:cNvPr id="61" name="Rounded Rectangle 60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สายวัดตัว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63" name="Straight Arrow Connector 62"/>
          <p:cNvCxnSpPr/>
          <p:nvPr/>
        </p:nvCxnSpPr>
        <p:spPr>
          <a:xfrm flipV="1">
            <a:off x="1123091" y="3727875"/>
            <a:ext cx="219999" cy="1272338"/>
          </a:xfrm>
          <a:prstGeom prst="straightConnector1">
            <a:avLst/>
          </a:prstGeom>
          <a:ln w="1270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Arrow Connector 63"/>
          <p:cNvCxnSpPr/>
          <p:nvPr/>
        </p:nvCxnSpPr>
        <p:spPr>
          <a:xfrm flipV="1">
            <a:off x="1701612" y="4571559"/>
            <a:ext cx="0" cy="428654"/>
          </a:xfrm>
          <a:prstGeom prst="straightConnector1">
            <a:avLst/>
          </a:prstGeom>
          <a:ln w="1270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883064" y="4967558"/>
            <a:ext cx="1772270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ไม้บรรทัด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6773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8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8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9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292685" y="785487"/>
            <a:ext cx="8323356" cy="59671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390560" y="770931"/>
            <a:ext cx="817435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ถ้าต้องการวัดความยาวของห้องเรียน ควรเลือกใช้เครื่องวัดใด เพราะเหตุใด</a:t>
            </a:r>
          </a:p>
        </p:txBody>
      </p: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7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7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8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8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8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8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866360" y="1508864"/>
            <a:ext cx="7502375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ใช้ไม้เมตร เพราะห้องเรียนมีความยาวมาก</a:t>
            </a:r>
          </a:p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ใช้สายวัดชนิดตลับ เพราะสายวัดชนิดตลับยาวมากกว่า 1 เมตร</a:t>
            </a:r>
          </a:p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ไม้เมตร กับสายวัดชนิดตลับ เหมาะสำหรับวัดความยาวของห้องเรียน</a:t>
            </a:r>
          </a:p>
        </p:txBody>
      </p:sp>
      <p:sp>
        <p:nvSpPr>
          <p:cNvPr id="88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1372996" y="1463054"/>
            <a:ext cx="521766" cy="295103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2090971" y="3804504"/>
            <a:ext cx="7277764" cy="59671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2261416" y="3789948"/>
            <a:ext cx="686408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ถ้าต้องการวัดความยาวของห้องเรียน ใช้ไม้บรรทัดวัดได้ไหม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664646" y="4498853"/>
            <a:ext cx="6388287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ถ้าใช้ไม้บรรทัดวัด ต้องใช้ไม้บรรทัดวัดต่อกันหลายครั้ง</a:t>
            </a:r>
          </a:p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อาจทำให้ผลการวัดความยาวคลาดเคลื่อนจากความยาวจริง</a:t>
            </a:r>
          </a:p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การเลือกใช้ไม้บรรทัดวัดความยาวห้องเรียนจึงไม่เหมาะสม</a:t>
            </a:r>
          </a:p>
        </p:txBody>
      </p:sp>
      <p:sp>
        <p:nvSpPr>
          <p:cNvPr id="97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2171282" y="4482071"/>
            <a:ext cx="521766" cy="295103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9074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35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8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5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19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2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/>
      <p:bldP spid="2" grpId="0"/>
      <p:bldP spid="88" grpId="0" animBg="1"/>
      <p:bldP spid="94" grpId="0" animBg="1"/>
      <p:bldP spid="95" grpId="0"/>
      <p:bldP spid="96" grpId="0"/>
      <p:bldP spid="97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292685" y="785487"/>
            <a:ext cx="8323356" cy="2399073"/>
          </a:xfrm>
          <a:prstGeom prst="roundRect">
            <a:avLst>
              <a:gd name="adj" fmla="val 10756"/>
            </a:avLst>
          </a:prstGeom>
          <a:solidFill>
            <a:srgbClr val="FFCC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4571999" y="1246359"/>
            <a:ext cx="479673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การวัดส่วนต่างๆ ของร่างกาย ซึ่งมีส่วนโค้ง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ควรวัดโดยใช้สายวัดตัว เพราะสายวัดตัวจะโค้งไปตามส่วนต่างๆ ของร่างกายได้</a:t>
            </a:r>
          </a:p>
        </p:txBody>
      </p: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7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7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8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8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8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8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94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4558248" y="3472267"/>
            <a:ext cx="7121069" cy="59671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4571999" y="3457711"/>
            <a:ext cx="71073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ควรเลือกใช้เครื่องมือชนิดใดวัดความยาวของโต๊ะครู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เพราะเหตุใด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4975229" y="4166616"/>
            <a:ext cx="6627135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โต๊ะครูมีความยาวมากกว่า 30 เซนติเมตร หรือ 1 ไม้บรรทัด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เลือกใช้ไม้เมตรวัดความยาวของโต๊ะครู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โต๊ะครูมีความยาวมากกว่า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aseline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</a:t>
            </a:r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จึงเลือกใช้สายวัดชนิดตลับวัดความยาวของโต๊ะครู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97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4481865" y="4149834"/>
            <a:ext cx="521766" cy="295103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8886" y="430487"/>
            <a:ext cx="2395807" cy="2916325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621"/>
          <a:stretch/>
        </p:blipFill>
        <p:spPr>
          <a:xfrm>
            <a:off x="777504" y="3539560"/>
            <a:ext cx="3562268" cy="25746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465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55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65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0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39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44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/>
      <p:bldP spid="94" grpId="0" animBg="1"/>
      <p:bldP spid="95" grpId="0"/>
      <p:bldP spid="96" grpId="0"/>
      <p:bldP spid="97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143096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9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9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9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9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9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9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0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20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20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20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20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1846191" y="1358942"/>
            <a:ext cx="74590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วัดความหนาของหนังสือจะใช้เครื่องวัดความยาวชนิดใด เพราะเหตุใด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75106" y="1887808"/>
            <a:ext cx="55483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ไม้บรรทัดเพราะหนังสือหนาไม่เกิน 30 เซนติเมตร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2563968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1846191" y="2491941"/>
            <a:ext cx="84160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วัดความสูงของประตูห้องเรียนจะใช้เครื่องมือวัดความยาวชนิดใด เพราะเหตุใด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1875106" y="3020807"/>
            <a:ext cx="479650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สายวัดชนิดตลับเพราะประตูสูงเกิน 1 เมตร</a:t>
            </a:r>
          </a:p>
        </p:txBody>
      </p: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3768994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3" name="TextBox 212"/>
          <p:cNvSpPr txBox="1"/>
          <p:nvPr/>
        </p:nvSpPr>
        <p:spPr>
          <a:xfrm>
            <a:off x="1846191" y="3696967"/>
            <a:ext cx="74847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วัดความยาวของผ้าปูโต๊ะจะใช้เครื่องวัดความยาวชนิดใด เพราะเหตุใด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1875106" y="4225833"/>
            <a:ext cx="93971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ไม้เมตร เพราะผ้าปูโต๊ะยาวเกิน 30 เซนติเมตร แต่ถ้าผ้าปูโต๊ะยาวมากอาจใช้ตลับเมตร</a:t>
            </a:r>
          </a:p>
        </p:txBody>
      </p:sp>
      <p:grpSp>
        <p:nvGrpSpPr>
          <p:cNvPr id="21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4911044"/>
            <a:ext cx="468000" cy="468000"/>
            <a:chOff x="1239484" y="1722687"/>
            <a:chExt cx="468000" cy="468000"/>
          </a:xfrm>
        </p:grpSpPr>
        <p:sp>
          <p:nvSpPr>
            <p:cNvPr id="21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8" name="TextBox 217"/>
          <p:cNvSpPr txBox="1"/>
          <p:nvPr/>
        </p:nvSpPr>
        <p:spPr>
          <a:xfrm>
            <a:off x="1846191" y="4839017"/>
            <a:ext cx="69701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วัดความยาวรอบคอจะใช้เครื่องวัดความยาวชนิดใด เพราะเหตุใด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1875106" y="5367883"/>
            <a:ext cx="47468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สายวัดตัว เพราะสายวัดตัวโค้งไปรอบคอได้</a:t>
            </a:r>
          </a:p>
        </p:txBody>
      </p:sp>
    </p:spTree>
    <p:extLst>
      <p:ext uri="{BB962C8B-B14F-4D97-AF65-F5344CB8AC3E}">
        <p14:creationId xmlns:p14="http://schemas.microsoft.com/office/powerpoint/2010/main" val="1582880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09" grpId="0"/>
      <p:bldP spid="214" grpId="0"/>
      <p:bldP spid="21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35480" y="1993601"/>
            <a:ext cx="2191152" cy="2915014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35" name="Group 34"/>
          <p:cNvGrpSpPr/>
          <p:nvPr/>
        </p:nvGrpSpPr>
        <p:grpSpPr>
          <a:xfrm>
            <a:off x="1965987" y="733754"/>
            <a:ext cx="7992236" cy="676692"/>
            <a:chOff x="1195307" y="760804"/>
            <a:chExt cx="3376693" cy="676692"/>
          </a:xfrm>
        </p:grpSpPr>
        <p:sp>
          <p:nvSpPr>
            <p:cNvPr id="3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195307" y="760804"/>
              <a:ext cx="3376693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343090" y="781899"/>
              <a:ext cx="3109190" cy="6120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การวัดความยาวของสิ่งใด</a:t>
              </a:r>
              <a:r>
                <a:rPr kumimoji="0" lang="th-TH" sz="3000" b="1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ควรใช้หน่วยความยาวให้เหมาะสม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44" name="Rounded Rectangle 43"/>
          <p:cNvSpPr/>
          <p:nvPr/>
        </p:nvSpPr>
        <p:spPr>
          <a:xfrm>
            <a:off x="2109857" y="5059842"/>
            <a:ext cx="3608772" cy="999305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2357011" y="5142868"/>
            <a:ext cx="3210640" cy="7595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หนังสือเรียนยาว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29 เซนติเมตร 5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2753" y="1993601"/>
            <a:ext cx="577750" cy="2915014"/>
          </a:xfrm>
          <a:prstGeom prst="rect">
            <a:avLst/>
          </a:prstGeom>
        </p:spPr>
      </p:pic>
      <p:sp>
        <p:nvSpPr>
          <p:cNvPr id="41" name="Rounded Rectangle 40"/>
          <p:cNvSpPr/>
          <p:nvPr/>
        </p:nvSpPr>
        <p:spPr>
          <a:xfrm>
            <a:off x="6500429" y="5059842"/>
            <a:ext cx="3608772" cy="999305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6747583" y="5142868"/>
            <a:ext cx="3210640" cy="7595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สมุดหนา 5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407334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92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2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7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/>
      <p:bldP spid="41" grpId="0" animBg="1"/>
      <p:bldP spid="4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82824" y="1748630"/>
            <a:ext cx="4472514" cy="2923298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35" name="Group 34"/>
          <p:cNvGrpSpPr/>
          <p:nvPr/>
        </p:nvGrpSpPr>
        <p:grpSpPr>
          <a:xfrm>
            <a:off x="1965987" y="733754"/>
            <a:ext cx="7992236" cy="676692"/>
            <a:chOff x="1195307" y="760804"/>
            <a:chExt cx="3376693" cy="676692"/>
          </a:xfrm>
        </p:grpSpPr>
        <p:sp>
          <p:nvSpPr>
            <p:cNvPr id="3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195307" y="760804"/>
              <a:ext cx="3376693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343090" y="781899"/>
              <a:ext cx="3109190" cy="6120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การวัดความยาวของสิ่งใด ควรใช้หน่วยความยาวให้เหมาะสม</a:t>
              </a:r>
            </a:p>
          </p:txBody>
        </p:sp>
      </p:grpSp>
      <p:sp>
        <p:nvSpPr>
          <p:cNvPr id="44" name="Rounded Rectangle 43"/>
          <p:cNvSpPr/>
          <p:nvPr/>
        </p:nvSpPr>
        <p:spPr>
          <a:xfrm>
            <a:off x="1950201" y="5059842"/>
            <a:ext cx="3608772" cy="999305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2197355" y="5142868"/>
            <a:ext cx="3210640" cy="7595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ห้องเรียนกว้าง 6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81788" y="1548050"/>
            <a:ext cx="4742229" cy="3438117"/>
          </a:xfrm>
          <a:prstGeom prst="rect">
            <a:avLst/>
          </a:prstGeom>
        </p:spPr>
      </p:pic>
      <p:sp>
        <p:nvSpPr>
          <p:cNvPr id="41" name="Rounded Rectangle 40"/>
          <p:cNvSpPr/>
          <p:nvPr/>
        </p:nvSpPr>
        <p:spPr>
          <a:xfrm>
            <a:off x="6500429" y="5059842"/>
            <a:ext cx="3608772" cy="999305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6747583" y="5142868"/>
            <a:ext cx="3210640" cy="7595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ระยะทางจากบ้านถึงโรงเรียน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5 กิโลเมตร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948136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85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98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3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/>
      <p:bldP spid="41" grpId="0" animBg="1"/>
      <p:bldP spid="4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54838" y="365624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590263" y="1582286"/>
            <a:ext cx="1998006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2209138" y="1794728"/>
              <a:ext cx="122822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มิลลิเมตร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เลือกหน่วยความยาวที่เหมาะสม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0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1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1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2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2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2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grpSp>
        <p:nvGrpSpPr>
          <p:cNvPr id="126" name="Group 125"/>
          <p:cNvGrpSpPr/>
          <p:nvPr/>
        </p:nvGrpSpPr>
        <p:grpSpPr>
          <a:xfrm>
            <a:off x="3869326" y="1577864"/>
            <a:ext cx="1998006" cy="639366"/>
            <a:chOff x="1611428" y="1752066"/>
            <a:chExt cx="2312872" cy="639366"/>
          </a:xfrm>
        </p:grpSpPr>
        <p:grpSp>
          <p:nvGrpSpPr>
            <p:cNvPr id="127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9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0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8" name="Rectangle 127"/>
            <p:cNvSpPr/>
            <p:nvPr/>
          </p:nvSpPr>
          <p:spPr>
            <a:xfrm>
              <a:off x="2052054" y="1794728"/>
              <a:ext cx="154239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เซนติเมตร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131" name="Group 130"/>
          <p:cNvGrpSpPr/>
          <p:nvPr/>
        </p:nvGrpSpPr>
        <p:grpSpPr>
          <a:xfrm>
            <a:off x="6202642" y="1586708"/>
            <a:ext cx="1998006" cy="639366"/>
            <a:chOff x="1611428" y="1752066"/>
            <a:chExt cx="2312872" cy="639366"/>
          </a:xfrm>
        </p:grpSpPr>
        <p:grpSp>
          <p:nvGrpSpPr>
            <p:cNvPr id="13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3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33" name="Rectangle 132"/>
            <p:cNvSpPr/>
            <p:nvPr/>
          </p:nvSpPr>
          <p:spPr>
            <a:xfrm>
              <a:off x="2392558" y="1794728"/>
              <a:ext cx="86137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8481705" y="1582286"/>
            <a:ext cx="1998006" cy="639366"/>
            <a:chOff x="1611428" y="1752066"/>
            <a:chExt cx="2312872" cy="639366"/>
          </a:xfrm>
        </p:grpSpPr>
        <p:grpSp>
          <p:nvGrpSpPr>
            <p:cNvPr id="137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95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6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4" name="Rectangle 193"/>
            <p:cNvSpPr/>
            <p:nvPr/>
          </p:nvSpPr>
          <p:spPr>
            <a:xfrm>
              <a:off x="2148547" y="1794728"/>
              <a:ext cx="134940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กิโลเมตร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4018692" y="2511291"/>
            <a:ext cx="18565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กระป๋องสูง 15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5767250" y="2546748"/>
            <a:ext cx="1788990" cy="587179"/>
          </a:xfrm>
          <a:prstGeom prst="roundRect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" name="TextBox 6"/>
          <p:cNvSpPr txBox="1"/>
          <p:nvPr/>
        </p:nvSpPr>
        <p:spPr>
          <a:xfrm>
            <a:off x="6007668" y="2511291"/>
            <a:ext cx="13308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เซนติเมตร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1709976" y="3561201"/>
            <a:ext cx="14830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เสาธงสูง 12</a:t>
            </a:r>
          </a:p>
        </p:txBody>
      </p:sp>
      <p:sp>
        <p:nvSpPr>
          <p:cNvPr id="198" name="Rounded Rectangle 197"/>
          <p:cNvSpPr/>
          <p:nvPr/>
        </p:nvSpPr>
        <p:spPr>
          <a:xfrm>
            <a:off x="3289195" y="3592689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9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54838" y="4534312"/>
            <a:ext cx="468000" cy="468000"/>
            <a:chOff x="1239484" y="1722687"/>
            <a:chExt cx="468000" cy="468000"/>
          </a:xfrm>
        </p:grpSpPr>
        <p:sp>
          <p:nvSpPr>
            <p:cNvPr id="20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2" name="TextBox 201"/>
          <p:cNvSpPr txBox="1"/>
          <p:nvPr/>
        </p:nvSpPr>
        <p:spPr>
          <a:xfrm>
            <a:off x="1709976" y="4439269"/>
            <a:ext cx="190308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กระเบื้องหนา 5</a:t>
            </a:r>
          </a:p>
        </p:txBody>
      </p:sp>
      <p:sp>
        <p:nvSpPr>
          <p:cNvPr id="203" name="Rounded Rectangle 202"/>
          <p:cNvSpPr/>
          <p:nvPr/>
        </p:nvSpPr>
        <p:spPr>
          <a:xfrm>
            <a:off x="3637538" y="4470757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0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54838" y="5362162"/>
            <a:ext cx="468000" cy="468000"/>
            <a:chOff x="1239484" y="1722687"/>
            <a:chExt cx="468000" cy="468000"/>
          </a:xfrm>
        </p:grpSpPr>
        <p:sp>
          <p:nvSpPr>
            <p:cNvPr id="20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7" name="TextBox 206"/>
          <p:cNvSpPr txBox="1"/>
          <p:nvPr/>
        </p:nvSpPr>
        <p:spPr>
          <a:xfrm>
            <a:off x="1709976" y="5267119"/>
            <a:ext cx="20697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รอบข้อมือยาว 10</a:t>
            </a:r>
          </a:p>
        </p:txBody>
      </p:sp>
      <p:sp>
        <p:nvSpPr>
          <p:cNvPr id="208" name="Rounded Rectangle 207"/>
          <p:cNvSpPr/>
          <p:nvPr/>
        </p:nvSpPr>
        <p:spPr>
          <a:xfrm>
            <a:off x="3811709" y="5298607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0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5935933" y="3668298"/>
            <a:ext cx="468000" cy="468000"/>
            <a:chOff x="1239484" y="1722687"/>
            <a:chExt cx="468000" cy="468000"/>
          </a:xfrm>
        </p:grpSpPr>
        <p:sp>
          <p:nvSpPr>
            <p:cNvPr id="21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2" name="TextBox 211"/>
          <p:cNvSpPr txBox="1"/>
          <p:nvPr/>
        </p:nvSpPr>
        <p:spPr>
          <a:xfrm>
            <a:off x="6491069" y="3587769"/>
            <a:ext cx="292259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ระยะทางจากบ้านถึงวัด 8</a:t>
            </a:r>
          </a:p>
        </p:txBody>
      </p:sp>
      <p:sp>
        <p:nvSpPr>
          <p:cNvPr id="213" name="Rounded Rectangle 212"/>
          <p:cNvSpPr/>
          <p:nvPr/>
        </p:nvSpPr>
        <p:spPr>
          <a:xfrm>
            <a:off x="9420115" y="3619257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1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5935933" y="4546366"/>
            <a:ext cx="468000" cy="468000"/>
            <a:chOff x="1239484" y="1722687"/>
            <a:chExt cx="468000" cy="468000"/>
          </a:xfrm>
        </p:grpSpPr>
        <p:sp>
          <p:nvSpPr>
            <p:cNvPr id="21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7" name="TextBox 216"/>
          <p:cNvSpPr txBox="1"/>
          <p:nvPr/>
        </p:nvSpPr>
        <p:spPr>
          <a:xfrm>
            <a:off x="6491069" y="4465837"/>
            <a:ext cx="20473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หน้าต่างกว้าง 80</a:t>
            </a:r>
          </a:p>
        </p:txBody>
      </p:sp>
      <p:sp>
        <p:nvSpPr>
          <p:cNvPr id="218" name="Rounded Rectangle 217"/>
          <p:cNvSpPr/>
          <p:nvPr/>
        </p:nvSpPr>
        <p:spPr>
          <a:xfrm>
            <a:off x="8578289" y="4497325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1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5935933" y="5374216"/>
            <a:ext cx="468000" cy="468000"/>
            <a:chOff x="1239484" y="1722687"/>
            <a:chExt cx="468000" cy="468000"/>
          </a:xfrm>
        </p:grpSpPr>
        <p:sp>
          <p:nvSpPr>
            <p:cNvPr id="22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22" name="TextBox 221"/>
          <p:cNvSpPr txBox="1"/>
          <p:nvPr/>
        </p:nvSpPr>
        <p:spPr>
          <a:xfrm>
            <a:off x="6491069" y="5293687"/>
            <a:ext cx="20986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อาคารเรียนสูง 10</a:t>
            </a:r>
          </a:p>
        </p:txBody>
      </p:sp>
      <p:sp>
        <p:nvSpPr>
          <p:cNvPr id="223" name="Rounded Rectangle 222"/>
          <p:cNvSpPr/>
          <p:nvPr/>
        </p:nvSpPr>
        <p:spPr>
          <a:xfrm>
            <a:off x="8592802" y="5325175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24" name="TextBox 223"/>
          <p:cNvSpPr txBox="1"/>
          <p:nvPr/>
        </p:nvSpPr>
        <p:spPr>
          <a:xfrm>
            <a:off x="3842807" y="3561201"/>
            <a:ext cx="7441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9747074" y="3594766"/>
            <a:ext cx="11641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กิโลเมตร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3947441" y="4472834"/>
            <a:ext cx="12282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มิลลิเมตร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8792635" y="4481245"/>
            <a:ext cx="13308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เซนติเมตร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4065821" y="5300684"/>
            <a:ext cx="13308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เซนติเมตร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9131316" y="5293687"/>
            <a:ext cx="7441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</a:t>
            </a:r>
          </a:p>
        </p:txBody>
      </p:sp>
    </p:spTree>
    <p:extLst>
      <p:ext uri="{BB962C8B-B14F-4D97-AF65-F5344CB8AC3E}">
        <p14:creationId xmlns:p14="http://schemas.microsoft.com/office/powerpoint/2010/main" val="3691323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" grpId="0"/>
      <p:bldP spid="225" grpId="0"/>
      <p:bldP spid="226" grpId="0"/>
      <p:bldP spid="227" grpId="0"/>
      <p:bldP spid="228" grpId="0"/>
      <p:bldP spid="22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86479" y="1412635"/>
            <a:ext cx="39084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เลือกเครื่องวัดความยาวที่เหมาะสม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0597" y="3438915"/>
            <a:ext cx="2028436" cy="2872483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4815050" y="2052395"/>
            <a:ext cx="10230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ไม้เมตร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9264169" y="2008617"/>
            <a:ext cx="12234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สายวัดตัว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886479" y="2043383"/>
            <a:ext cx="28600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1) ความสูงของถังซีเมนต์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610879" y="2008617"/>
            <a:ext cx="26532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2) ความยาวรอบลำต้น</a:t>
            </a:r>
          </a:p>
        </p:txBody>
      </p:sp>
      <p:pic>
        <p:nvPicPr>
          <p:cNvPr id="34" name="Picture 33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5589" y="3303536"/>
            <a:ext cx="2286531" cy="2941625"/>
          </a:xfrm>
          <a:prstGeom prst="rect">
            <a:avLst/>
          </a:prstGeom>
        </p:spPr>
      </p:pic>
      <p:sp>
        <p:nvSpPr>
          <p:cNvPr id="35" name="Rounded Rectangle 34"/>
          <p:cNvSpPr/>
          <p:nvPr/>
        </p:nvSpPr>
        <p:spPr>
          <a:xfrm>
            <a:off x="2303595" y="2692970"/>
            <a:ext cx="1441091" cy="587179"/>
          </a:xfrm>
          <a:prstGeom prst="roundRect">
            <a:avLst/>
          </a:prstGeom>
          <a:solidFill>
            <a:srgbClr val="FFFF7D"/>
          </a:solidFill>
          <a:ln>
            <a:noFill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ไม้บรรทัด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4077692" y="2692970"/>
            <a:ext cx="1441091" cy="587179"/>
          </a:xfrm>
          <a:prstGeom prst="roundRect">
            <a:avLst/>
          </a:prstGeom>
          <a:solidFill>
            <a:srgbClr val="FFFF7D"/>
          </a:solidFill>
          <a:ln>
            <a:noFill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ไม้เมตร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7214161" y="2618881"/>
            <a:ext cx="1441091" cy="587179"/>
          </a:xfrm>
          <a:prstGeom prst="roundRect">
            <a:avLst/>
          </a:prstGeom>
          <a:solidFill>
            <a:srgbClr val="FFFF7D"/>
          </a:solidFill>
          <a:ln>
            <a:noFill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ไม้บรรทัด</a:t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8988258" y="2618881"/>
            <a:ext cx="1441091" cy="587179"/>
          </a:xfrm>
          <a:prstGeom prst="roundRect">
            <a:avLst/>
          </a:prstGeom>
          <a:solidFill>
            <a:srgbClr val="FFFF7D"/>
          </a:solidFill>
          <a:ln>
            <a:noFill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สายวัดตัว</a:t>
            </a:r>
          </a:p>
        </p:txBody>
      </p:sp>
    </p:spTree>
    <p:extLst>
      <p:ext uri="{BB962C8B-B14F-4D97-AF65-F5344CB8AC3E}">
        <p14:creationId xmlns:p14="http://schemas.microsoft.com/office/powerpoint/2010/main" val="4038492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86479" y="1412635"/>
            <a:ext cx="35958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เลือกหน่วยความยาวที่เหมาะสม</a:t>
            </a:r>
          </a:p>
        </p:txBody>
      </p:sp>
      <p:grpSp>
        <p:nvGrpSpPr>
          <p:cNvPr id="3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006" y="3475046"/>
            <a:ext cx="468000" cy="468000"/>
            <a:chOff x="1239484" y="1722687"/>
            <a:chExt cx="468000" cy="468000"/>
          </a:xfrm>
        </p:grpSpPr>
        <p:sp>
          <p:nvSpPr>
            <p:cNvPr id="4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881100" y="2244280"/>
            <a:ext cx="1998006" cy="639366"/>
            <a:chOff x="1611428" y="1752066"/>
            <a:chExt cx="2312872" cy="639366"/>
          </a:xfrm>
        </p:grpSpPr>
        <p:grpSp>
          <p:nvGrpSpPr>
            <p:cNvPr id="43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45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2209138" y="1794728"/>
              <a:ext cx="122822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มิลลิเมตร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4160163" y="2239858"/>
            <a:ext cx="1998006" cy="639366"/>
            <a:chOff x="1611428" y="1752066"/>
            <a:chExt cx="2312872" cy="639366"/>
          </a:xfrm>
        </p:grpSpPr>
        <p:grpSp>
          <p:nvGrpSpPr>
            <p:cNvPr id="4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5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2052054" y="1794728"/>
              <a:ext cx="154239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เซนติเมตร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6493479" y="2248702"/>
            <a:ext cx="1998006" cy="639366"/>
            <a:chOff x="1611428" y="1752066"/>
            <a:chExt cx="2312872" cy="639366"/>
          </a:xfrm>
        </p:grpSpPr>
        <p:grpSp>
          <p:nvGrpSpPr>
            <p:cNvPr id="53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55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4" name="Rectangle 53"/>
            <p:cNvSpPr/>
            <p:nvPr/>
          </p:nvSpPr>
          <p:spPr>
            <a:xfrm>
              <a:off x="2392558" y="1794728"/>
              <a:ext cx="86137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8772542" y="2244280"/>
            <a:ext cx="1998006" cy="639366"/>
            <a:chOff x="1611428" y="1752066"/>
            <a:chExt cx="2312872" cy="639366"/>
          </a:xfrm>
        </p:grpSpPr>
        <p:grpSp>
          <p:nvGrpSpPr>
            <p:cNvPr id="5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6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9" name="Rectangle 58"/>
            <p:cNvSpPr/>
            <p:nvPr/>
          </p:nvSpPr>
          <p:spPr>
            <a:xfrm>
              <a:off x="2148547" y="1794728"/>
              <a:ext cx="134940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กิโลเมตร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62" name="TextBox 61"/>
          <p:cNvSpPr txBox="1"/>
          <p:nvPr/>
        </p:nvSpPr>
        <p:spPr>
          <a:xfrm>
            <a:off x="2224144" y="3380003"/>
            <a:ext cx="23166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โคมไฟตั้งโต๊ะสูง 35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4579334" y="3403864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006" y="4353114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2224144" y="4258071"/>
            <a:ext cx="68307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ระยะทางจากจังหวัดสุพรรณบุรีถึงจังหวัดพระนครศรีอยุธยา 61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9054860" y="4248449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6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006" y="5180964"/>
            <a:ext cx="468000" cy="468000"/>
            <a:chOff x="1239484" y="1722687"/>
            <a:chExt cx="468000" cy="468000"/>
          </a:xfrm>
        </p:grpSpPr>
        <p:sp>
          <p:nvSpPr>
            <p:cNvPr id="7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2224144" y="5085921"/>
            <a:ext cx="19960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ชั้นวางของยาว 2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4325877" y="5117409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7" name="TextBox 76"/>
          <p:cNvSpPr txBox="1"/>
          <p:nvPr/>
        </p:nvSpPr>
        <p:spPr>
          <a:xfrm>
            <a:off x="4839596" y="3372376"/>
            <a:ext cx="13308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เซนติเมตร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9396824" y="4250526"/>
            <a:ext cx="11641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กิโลเมตร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4873339" y="5119486"/>
            <a:ext cx="7441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</a:t>
            </a:r>
          </a:p>
        </p:txBody>
      </p:sp>
    </p:spTree>
    <p:extLst>
      <p:ext uri="{BB962C8B-B14F-4D97-AF65-F5344CB8AC3E}">
        <p14:creationId xmlns:p14="http://schemas.microsoft.com/office/powerpoint/2010/main" val="1332627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77" grpId="0"/>
      <p:bldP spid="78" grpId="0"/>
      <p:bldP spid="79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การวัดความยาวของสิ่งต่างๆ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ควรเลือกใช้เครื่องวัดความยาวให้เหมาะสม และบอกความยาวโดยใช้หน่วยความยาวที่เหมาะสม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4033713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คาดคะเนความยาวเป็นเมตรและเป็นเซนติเมตร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3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1954" y="531683"/>
            <a:ext cx="7090258" cy="3445963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6781097" y="4411123"/>
            <a:ext cx="4213896" cy="1280393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207420">
            <a:off x="2795126" y="1508471"/>
            <a:ext cx="1851956" cy="5185730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8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1489581" y="3766153"/>
            <a:ext cx="4765490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เครื่องเล่นล้อยางรถยนต์น่าจะยาวกี่เมตร</a:t>
            </a: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6913034" y="4451277"/>
            <a:ext cx="4081958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วัดจริง เครื่องเล่นล้อยางรถยนต์ยาว 5 เมตร 20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127830" y="4591002"/>
            <a:ext cx="2545797" cy="1775722"/>
            <a:chOff x="1127830" y="4591002"/>
            <a:chExt cx="2545797" cy="1775722"/>
          </a:xfrm>
        </p:grpSpPr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7830" y="4953258"/>
              <a:ext cx="1558437" cy="1413466"/>
            </a:xfrm>
            <a:prstGeom prst="rect">
              <a:avLst/>
            </a:prstGeom>
          </p:spPr>
        </p:pic>
        <p:grpSp>
          <p:nvGrpSpPr>
            <p:cNvPr id="7" name="Group 6"/>
            <p:cNvGrpSpPr/>
            <p:nvPr/>
          </p:nvGrpSpPr>
          <p:grpSpPr>
            <a:xfrm>
              <a:off x="2407536" y="4591002"/>
              <a:ext cx="1266091" cy="627349"/>
              <a:chOff x="2407536" y="4591002"/>
              <a:chExt cx="1380694" cy="627349"/>
            </a:xfrm>
          </p:grpSpPr>
          <p:sp>
            <p:nvSpPr>
              <p:cNvPr id="4" name="Rounded Rectangular Callout 3"/>
              <p:cNvSpPr/>
              <p:nvPr/>
            </p:nvSpPr>
            <p:spPr>
              <a:xfrm>
                <a:off x="2407536" y="4596322"/>
                <a:ext cx="1380694" cy="622029"/>
              </a:xfrm>
              <a:prstGeom prst="wedgeRoundRectCallout">
                <a:avLst>
                  <a:gd name="adj1" fmla="val -69460"/>
                  <a:gd name="adj2" fmla="val 41500"/>
                  <a:gd name="adj3" fmla="val 16667"/>
                </a:avLst>
              </a:prstGeom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6" name="Google Shape;3842;p61">
                <a:extLst>
                  <a:ext uri="{FF2B5EF4-FFF2-40B4-BE49-F238E27FC236}">
                    <a16:creationId xmlns:a16="http://schemas.microsoft.com/office/drawing/2014/main" id="{E633A8CE-3110-4ED8-8BA8-AC44309E82D9}"/>
                  </a:ext>
                </a:extLst>
              </p:cNvPr>
              <p:cNvSpPr txBox="1"/>
              <p:nvPr/>
            </p:nvSpPr>
            <p:spPr>
              <a:xfrm>
                <a:off x="2521406" y="4591002"/>
                <a:ext cx="1223282" cy="46454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444500" algn="l"/>
                    <a:tab pos="715963" algn="l"/>
                    <a:tab pos="984250" algn="l"/>
                    <a:tab pos="1254125" algn="l"/>
                  </a:tabLst>
                  <a:defRPr/>
                </a:pPr>
                <a:r>
                  <a:rPr kumimoji="0" lang="th-TH" sz="3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6 เมตร</a:t>
                </a:r>
                <a:endParaRPr kumimoji="0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3387517" y="4432756"/>
            <a:ext cx="2791713" cy="1689115"/>
            <a:chOff x="3387517" y="4432756"/>
            <a:chExt cx="2791713" cy="1689115"/>
          </a:xfrm>
        </p:grpSpPr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20243" y="4432756"/>
              <a:ext cx="1458987" cy="1688491"/>
            </a:xfrm>
            <a:prstGeom prst="rect">
              <a:avLst/>
            </a:prstGeom>
          </p:spPr>
        </p:pic>
        <p:grpSp>
          <p:nvGrpSpPr>
            <p:cNvPr id="38" name="Group 37"/>
            <p:cNvGrpSpPr/>
            <p:nvPr/>
          </p:nvGrpSpPr>
          <p:grpSpPr>
            <a:xfrm flipH="1">
              <a:off x="3387517" y="5494522"/>
              <a:ext cx="1184752" cy="627349"/>
              <a:chOff x="2603478" y="4591002"/>
              <a:chExt cx="1184752" cy="627349"/>
            </a:xfrm>
          </p:grpSpPr>
          <p:sp>
            <p:nvSpPr>
              <p:cNvPr id="39" name="Rounded Rectangular Callout 38"/>
              <p:cNvSpPr/>
              <p:nvPr/>
            </p:nvSpPr>
            <p:spPr>
              <a:xfrm>
                <a:off x="2603478" y="4596322"/>
                <a:ext cx="1184752" cy="622029"/>
              </a:xfrm>
              <a:prstGeom prst="wedgeRoundRectCallout">
                <a:avLst>
                  <a:gd name="adj1" fmla="val -65785"/>
                  <a:gd name="adj2" fmla="val -49502"/>
                  <a:gd name="adj3" fmla="val 16667"/>
                </a:avLst>
              </a:prstGeom>
            </p:spPr>
            <p:style>
              <a:lnRef idx="2">
                <a:schemeClr val="accent2"/>
              </a:lnRef>
              <a:fillRef idx="1">
                <a:schemeClr val="lt1"/>
              </a:fillRef>
              <a:effectRef idx="0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0" name="Google Shape;3842;p61">
                <a:extLst>
                  <a:ext uri="{FF2B5EF4-FFF2-40B4-BE49-F238E27FC236}">
                    <a16:creationId xmlns:a16="http://schemas.microsoft.com/office/drawing/2014/main" id="{E633A8CE-3110-4ED8-8BA8-AC44309E82D9}"/>
                  </a:ext>
                </a:extLst>
              </p:cNvPr>
              <p:cNvSpPr txBox="1"/>
              <p:nvPr/>
            </p:nvSpPr>
            <p:spPr>
              <a:xfrm>
                <a:off x="2642725" y="4591002"/>
                <a:ext cx="1101963" cy="46454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444500" algn="l"/>
                    <a:tab pos="715963" algn="l"/>
                    <a:tab pos="984250" algn="l"/>
                    <a:tab pos="1254125" algn="l"/>
                  </a:tabLst>
                  <a:defRPr/>
                </a:pPr>
                <a:r>
                  <a:rPr lang="th-TH" sz="3000" kern="0" dirty="0">
                    <a:solidFill>
                      <a:prstClr val="black"/>
                    </a:solidFill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5</a:t>
                </a:r>
                <a:r>
                  <a:rPr kumimoji="0" lang="th-TH" sz="3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 เมตร</a:t>
                </a:r>
                <a:endParaRPr kumimoji="0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24024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7" grpId="0" animBg="1"/>
      <p:bldP spid="48" grpId="0"/>
      <p:bldP spid="50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9221" y="1930217"/>
            <a:ext cx="9951616" cy="1511389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28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207420">
            <a:off x="3665983" y="-1277595"/>
            <a:ext cx="1851956" cy="5185730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7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360438" y="980087"/>
            <a:ext cx="4765490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ดินสอน่าจะยาวกี่เซนติเมตร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1640" y="3378501"/>
            <a:ext cx="2314928" cy="2199182"/>
          </a:xfrm>
          <a:prstGeom prst="rect">
            <a:avLst/>
          </a:prstGeom>
        </p:spPr>
      </p:pic>
      <p:sp>
        <p:nvSpPr>
          <p:cNvPr id="42" name="Rounded Rectangular Callout 41"/>
          <p:cNvSpPr/>
          <p:nvPr/>
        </p:nvSpPr>
        <p:spPr>
          <a:xfrm>
            <a:off x="3437761" y="3314486"/>
            <a:ext cx="4007778" cy="1145556"/>
          </a:xfrm>
          <a:prstGeom prst="wedgeRoundRectCallout">
            <a:avLst>
              <a:gd name="adj1" fmla="val 59829"/>
              <a:gd name="adj2" fmla="val 29833"/>
              <a:gd name="adj3" fmla="val 16667"/>
            </a:avLst>
          </a:prstGeom>
          <a:solidFill>
            <a:schemeClr val="accent4">
              <a:lumMod val="20000"/>
              <a:lumOff val="80000"/>
            </a:schemeClr>
          </a:solidFill>
          <a:ln>
            <a:solidFill>
              <a:srgbClr val="FFC0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778274" y="3302816"/>
            <a:ext cx="3550854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ดินสอสั้นกว่าไม้บรรทัด ดินสอน่าจะยาว 20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4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333475" y="5033106"/>
            <a:ext cx="4213896" cy="751808"/>
          </a:xfrm>
          <a:prstGeom prst="roundRect">
            <a:avLst>
              <a:gd name="adj" fmla="val 37903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516943" y="5033105"/>
            <a:ext cx="4081958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วัดจริง ดินสอยาว 19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618550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3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5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0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37" grpId="0"/>
      <p:bldP spid="42" grpId="0" animBg="1"/>
      <p:bldP spid="43" grpId="0"/>
      <p:bldP spid="44" grpId="0" animBg="1"/>
      <p:bldP spid="45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0183" y="1343000"/>
            <a:ext cx="4024135" cy="2666693"/>
          </a:xfrm>
          <a:prstGeom prst="rect">
            <a:avLst/>
          </a:prstGeom>
        </p:spPr>
      </p:pic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28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207420">
            <a:off x="3665983" y="-1689783"/>
            <a:ext cx="1851956" cy="5185730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7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360438" y="567899"/>
            <a:ext cx="4765490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โต๊ะนักเรียนน่าจะยาวกี่เซนติเมตร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58" r="8427"/>
          <a:stretch/>
        </p:blipFill>
        <p:spPr>
          <a:xfrm>
            <a:off x="9318267" y="1319702"/>
            <a:ext cx="1959428" cy="2244415"/>
          </a:xfrm>
          <a:prstGeom prst="rect">
            <a:avLst/>
          </a:prstGeom>
        </p:spPr>
      </p:pic>
      <p:sp>
        <p:nvSpPr>
          <p:cNvPr id="42" name="Rounded Rectangular Callout 41"/>
          <p:cNvSpPr/>
          <p:nvPr/>
        </p:nvSpPr>
        <p:spPr>
          <a:xfrm>
            <a:off x="5092012" y="1414478"/>
            <a:ext cx="4007778" cy="1145556"/>
          </a:xfrm>
          <a:prstGeom prst="wedgeRoundRectCallout">
            <a:avLst>
              <a:gd name="adj1" fmla="val 59829"/>
              <a:gd name="adj2" fmla="val 29833"/>
              <a:gd name="adj3" fmla="val 16667"/>
            </a:avLst>
          </a:prstGeom>
          <a:solidFill>
            <a:schemeClr val="accent4">
              <a:lumMod val="20000"/>
              <a:lumOff val="80000"/>
            </a:schemeClr>
          </a:solidFill>
          <a:ln>
            <a:solidFill>
              <a:srgbClr val="FFC0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5370852" y="1423686"/>
            <a:ext cx="3550854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โต๊ะนักเรียนน่าจะยาว 2 ไม้บรรทัด เท่ากับ 60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4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1128240" y="4591654"/>
            <a:ext cx="3463721" cy="1297856"/>
          </a:xfrm>
          <a:prstGeom prst="roundRect">
            <a:avLst>
              <a:gd name="adj" fmla="val 23365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592926" y="4692624"/>
            <a:ext cx="2999035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วัดจริง โต๊ะนักเรียนยาว 65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26" name="Picture 25"/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29374" y="2819793"/>
            <a:ext cx="4678759" cy="34187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2679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3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55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45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37" grpId="0"/>
      <p:bldP spid="42" grpId="0" animBg="1"/>
      <p:bldP spid="43" grpId="0"/>
      <p:bldP spid="44" grpId="0" animBg="1"/>
      <p:bldP spid="45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821323" y="1161141"/>
            <a:ext cx="8115267" cy="4633165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10631117" y="495739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78511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477639" y="1849741"/>
            <a:ext cx="733627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การคาดคะเนความยาวหรือความสูงเป็นเมตร เป็นการบอกความยาวหรือความสูงเป็นเมตรให้ใกล้เคียงกับความยาวหรือความสูงจริง โดยไม่ใช้เครื่องวัดความยาว อาจเทียบกับความยาวหรือความสูง 1 เมตร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การคาดคะเนความยาวหรือความสูงเป็นเซนติเมตร เป็นการบอกความยาวหรือความสูงเป็นเซนติเมตรให้ใกล้เคียงกับความยาวหรือความสูงจริง โดยไม่ใช้เครื่องวัดความยาว อาจเทียบกับความยาวหรือความสูง 30 เซนติเมตรหรือ 1 ไม้บรรทัด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7682533" y="138863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1505536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ความ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สัมพันธ์ระหว่างหน่วยความยาว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3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ความยาว 10 มิลลิเมตร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เท่ากับความยาว 1 เซนติเมตร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75300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48 มิลลิเมตร เท่ากับกี่เซนติเมตร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กี่มิลลิเมตร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147888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10 มม.	เท่ากับ	1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ซม.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147888" algn="l"/>
                <a:tab pos="3324225" algn="l"/>
              </a:tabLst>
              <a:defRPr/>
            </a:pPr>
            <a:r>
              <a:rPr lang="th-TH" sz="3000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40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มม.	เท่ากับ	4 ซม.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147888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48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มม.	เท่ากับ	4 ซม. กับ 8 มม.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147888" algn="l"/>
                <a:tab pos="3324225" algn="l"/>
              </a:tabLst>
              <a:defRPr/>
            </a:pPr>
            <a:r>
              <a:rPr lang="th-TH" sz="3000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48 มิลลิเมตร เท่ากับ 4 เซนติเมตร 8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646960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ความยาว 10 มิลลิเมตร เท่ากับความยาว 1 เซนติเมตร</a:t>
            </a: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68043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18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เซนติเมตร 5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มิลลิเมตร เท่ากับกี่มิลลิเมตร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	เท่ากับ	10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18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	เท่ากับ	180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18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 5 มม.	เท่ากับ	185 มม.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18 เซนติเมตร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5 มิลลิเมตร เท่ากับ 185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569079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171300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2007786" y="1670007"/>
            <a:ext cx="38010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22 เซนติเมตร เท่ากับกี่มิลลิเมตร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2620171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007786" y="2577172"/>
            <a:ext cx="52213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73 เซนติเมตร 3 มิลลิเมตร เท่ากับกี่มิลลิเมตร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3541850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007786" y="3498851"/>
            <a:ext cx="513473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43 มิลลิเมตร เท่ากับกี่เซนติเมตร กี่มิลลิเมตร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4535558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007786" y="4492559"/>
            <a:ext cx="52886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304 มิลลิเมตร เท่ากับกี่เซนติเมตร กี่มิลลิเมตร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030057" y="1656036"/>
            <a:ext cx="18069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220 มิลลิเมตร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46178" y="2591686"/>
            <a:ext cx="17892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733 มิลลิเมตร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527336"/>
            <a:ext cx="30444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 เซนติเมตร 3 มิลลิเมตร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7246178" y="4492016"/>
            <a:ext cx="319831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30 เซนติเมตร 4 มิลลิเมตร</a:t>
            </a:r>
          </a:p>
        </p:txBody>
      </p:sp>
    </p:spTree>
    <p:extLst>
      <p:ext uri="{BB962C8B-B14F-4D97-AF65-F5344CB8AC3E}">
        <p14:creationId xmlns:p14="http://schemas.microsoft.com/office/powerpoint/2010/main" val="2121579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ความยาว 100 เซนติเมตร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เท่ากับความยาว 1 เมตร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75300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750 เซนติเมตร เท่ากับกี่เมตร กี่เซนติเมตร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	เท่ากับ	1 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700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	เท่ากับ	7 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750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	เท่ากับ	7 ม. กับ 50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750 เซนติเมตร เท่ากับ 7 เมตร 50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662316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ความยาว 100 เซนติเมตร เท่ากับความยาว 1 เมตร</a:t>
            </a: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68043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 เมตร 20 เซนติเมตร เท่ากับกี่เซนติเมตร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 ม.	เท่ากับ	100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5 ม.	เท่ากับ	500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5 ม. 20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	เท่ากับ	520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ซ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5 เมตร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20 เซนติเมตร เท่ากับ 520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623560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171300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2007786" y="1670007"/>
            <a:ext cx="492634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485 เซนติเมตร เท่ากับกี่เมตร กี่เซนติเมตร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2620171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007786" y="2577172"/>
            <a:ext cx="4911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350 เซนติเมตร เท่ากับกี่เมตร กี่เซนติเมตร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3541850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007786" y="3498851"/>
            <a:ext cx="48542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 เมตร 70 เซนติเมตร เท่ากับกี่เซนติเมตร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4535558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007786" y="4492559"/>
            <a:ext cx="48397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 เมตร 72 เซนติเมตร เท่ากับกี่เซนติเมตร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267628" y="1670007"/>
            <a:ext cx="27334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 เมตร 85 เซนติเมตร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46178" y="2591686"/>
            <a:ext cx="27190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 เมตร 50 เซนติเมตร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527336"/>
            <a:ext cx="190629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670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7246178" y="4492016"/>
            <a:ext cx="18918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272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</a:t>
            </a:r>
          </a:p>
        </p:txBody>
      </p:sp>
    </p:spTree>
    <p:extLst>
      <p:ext uri="{BB962C8B-B14F-4D97-AF65-F5344CB8AC3E}">
        <p14:creationId xmlns:p14="http://schemas.microsoft.com/office/powerpoint/2010/main" val="199456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ความยาว 1,000 เมตร เท่ากับความยาว 1 กิโลเมตร</a:t>
            </a: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75300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2,500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เมตร เท่ากับกี่กิโลเมตร กี่เมตร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1,000 ม.	เท่ากับ	1 กม.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2,000 ม.	เท่ากับ	2 กม.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2,500 ม.	เท่ากับ	2 กม. กับ 500 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2,500 เมตร เท่ากับ 2 กิโลเมตร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500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254258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ความยาว 1,000 เมตร เท่ากับความยาว 1 กิโลเมตร</a:t>
            </a: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68043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กิโลเมตร 450 เมตร เท่ากับกี่เมตร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 กม.	เท่ากับ	1,000 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3 กม.	เท่ากับ	3,000 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3 กม. 450 ม.	เท่ากับ	3,450 ม.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5 กิโลเมตร 450 เมตร เท่ากับ 3,450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894916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171300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2138413" y="1670007"/>
            <a:ext cx="43909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2,845 เมตร เท่ากับกี่กิโลเมตร กี่เมตร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2620171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138413" y="2577172"/>
            <a:ext cx="43348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1,250 เมตร เท่ากับกี่กิโลเมตร กี่เมตร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3541850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138413" y="3498851"/>
            <a:ext cx="42771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 กิโลเมตร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250 เมตร เท่ากับกี่เมตร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4535558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138413" y="4492559"/>
            <a:ext cx="396454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 กิโลเมตร 5 เมตร เท่ากับกี่เมตร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238600" y="1670007"/>
            <a:ext cx="27190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 กิโลเมตร 845 เมตร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246178" y="2591686"/>
            <a:ext cx="26629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กิโลเมตร 250 เมตร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527336"/>
            <a:ext cx="15616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8,250 เมตร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7246178" y="4492016"/>
            <a:ext cx="155683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4,005 เมตร</a:t>
            </a:r>
          </a:p>
        </p:txBody>
      </p:sp>
    </p:spTree>
    <p:extLst>
      <p:ext uri="{BB962C8B-B14F-4D97-AF65-F5344CB8AC3E}">
        <p14:creationId xmlns:p14="http://schemas.microsoft.com/office/powerpoint/2010/main" val="2758459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50541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477711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92503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567859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481388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9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9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9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9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9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9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9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9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9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20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grpSp>
        <p:nvGrpSpPr>
          <p:cNvPr id="20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1713006"/>
            <a:ext cx="468000" cy="468000"/>
            <a:chOff x="1239484" y="1722687"/>
            <a:chExt cx="468000" cy="468000"/>
          </a:xfrm>
        </p:grpSpPr>
        <p:sp>
          <p:nvSpPr>
            <p:cNvPr id="20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2138413" y="1670007"/>
            <a:ext cx="51523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65 มิลลิเมตร เท่ากับกี่เซนติเมตร กี่มิลลิเมตร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2620171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138413" y="2577172"/>
            <a:ext cx="510588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 เซนติเมตร 8 มิลลิเมตร เท่ากับกี่มิลลิเมตร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0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3541850"/>
            <a:ext cx="468000" cy="468000"/>
            <a:chOff x="1239484" y="1722687"/>
            <a:chExt cx="468000" cy="468000"/>
          </a:xfrm>
        </p:grpSpPr>
        <p:sp>
          <p:nvSpPr>
            <p:cNvPr id="21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2" name="TextBox 211"/>
          <p:cNvSpPr txBox="1"/>
          <p:nvPr/>
        </p:nvSpPr>
        <p:spPr>
          <a:xfrm>
            <a:off x="2138413" y="3498851"/>
            <a:ext cx="48654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 เมตร 25 เซนติเมตร เท่ากับกี่เซนติเมตร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1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4535558"/>
            <a:ext cx="468000" cy="468000"/>
            <a:chOff x="1239484" y="1722687"/>
            <a:chExt cx="468000" cy="468000"/>
          </a:xfrm>
        </p:grpSpPr>
        <p:sp>
          <p:nvSpPr>
            <p:cNvPr id="2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6" name="TextBox 215"/>
          <p:cNvSpPr txBox="1"/>
          <p:nvPr/>
        </p:nvSpPr>
        <p:spPr>
          <a:xfrm>
            <a:off x="2138413" y="4492559"/>
            <a:ext cx="43909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5,600 เมตร เท่ากับกี่กิโลเมตร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กี่เมตร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7383743" y="1670007"/>
            <a:ext cx="30620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 เซนติเมตร 5 มิลลิเมตร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7391321" y="2591686"/>
            <a:ext cx="16738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98 มิลลิเมตร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374230" y="3527336"/>
            <a:ext cx="19175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325 เซนติเมตร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391321" y="4492016"/>
            <a:ext cx="27190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 กิโลเมตร 600 เมตร</a:t>
            </a:r>
          </a:p>
        </p:txBody>
      </p:sp>
    </p:spTree>
    <p:extLst>
      <p:ext uri="{BB962C8B-B14F-4D97-AF65-F5344CB8AC3E}">
        <p14:creationId xmlns:p14="http://schemas.microsoft.com/office/powerpoint/2010/main" val="2978179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17" grpId="0"/>
      <p:bldP spid="218" grpId="0"/>
      <p:bldP spid="219" grpId="0"/>
      <p:bldP spid="220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809046" y="1179820"/>
            <a:ext cx="7457155" cy="4173892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10012009" y="4601803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1848614"/>
            <a:ext cx="6078819" cy="22868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การบอกความยาวของสิ่งต่างๆ อาจบอกเป็นมิลลิเมตร เซนติเมตร เมตร กิโลเมตร เซนติเมตรและมิลลิเมตร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เมตรและเซนติเมตร หรือกิโลเมตรและเมตร โดยใช้ความสัมพันธ์ระหว่างหน่วยความยาว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3000" kern="0" baseline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10</a:t>
            </a: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มิลลิเมตร	เท่ากับ	1  เซนติเมตร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   100 เซนติเมตร	เท่ากับ	1  เมตร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  1,000 เมตร	เท่ากับ	1  กิโลเมตร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7024913" y="1198476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370031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เปรียบเทียบ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ความยาว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2405444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378328" y="648401"/>
            <a:ext cx="4958595" cy="811974"/>
            <a:chOff x="6413418" y="2220781"/>
            <a:chExt cx="4163804" cy="1884893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1577283" y="750337"/>
            <a:ext cx="4504896" cy="557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แปรงสีฟันยาว 15 เซนติเมตร 4 มิลลิเมตร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7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7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7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grpSp>
        <p:nvGrpSpPr>
          <p:cNvPr id="85" name="Group 84"/>
          <p:cNvGrpSpPr/>
          <p:nvPr/>
        </p:nvGrpSpPr>
        <p:grpSpPr>
          <a:xfrm>
            <a:off x="6652452" y="645013"/>
            <a:ext cx="4039116" cy="815362"/>
            <a:chOff x="6413418" y="2220781"/>
            <a:chExt cx="4163804" cy="1884893"/>
          </a:xfrm>
        </p:grpSpPr>
        <p:sp>
          <p:nvSpPr>
            <p:cNvPr id="8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8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6412466" y="732435"/>
            <a:ext cx="4504896" cy="5594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หลอดยาสีฟัน 108 มิลลิเมตร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9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06512" y="-619333"/>
            <a:ext cx="1507022" cy="745335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709285" y="2350446"/>
            <a:ext cx="71193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แปรงสีฟันยาว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15 เซนติเมตร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4 มิลลิเมตร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หลอดยาสีฟันยาว 108 มิลลิเมตร หรือ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10 เซนติเมตร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8 มิลลิเมตร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แปรงสีฟันยาวกว่าหลอดยาสีฟัน 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06512" y="1070283"/>
            <a:ext cx="1507022" cy="745335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709285" y="4040062"/>
            <a:ext cx="71193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แปรงสีฟันยาว 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15 เซนติเมตร 4 มิลลิเมตร หรือ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154 มิลลิเมตร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หลอดยาสีฟันยาว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108 มิลลิเมตร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แปรงสีฟันยาวกว่าหลอดยาสีฟัน 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601819" y="3975446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89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552066" y="1472868"/>
            <a:ext cx="5060226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616468" y="1546279"/>
            <a:ext cx="487970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แปรงสีฟันยาวกว่าหรือสั้นกว่าหลอดยาสีฟัน</a:t>
            </a:r>
          </a:p>
        </p:txBody>
      </p:sp>
      <p:sp>
        <p:nvSpPr>
          <p:cNvPr id="95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325812">
            <a:off x="4312552" y="2793975"/>
            <a:ext cx="2820185" cy="6741775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552437" y="5677159"/>
            <a:ext cx="634041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th-TH" alt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การเปรียบเทียบความยาวที่มีหน่วยต่างกัน ต้องเปลี่ยนหน่วยให้เป็นหน่วยเดียวกันก่อนแล้วนำมาเปรียบเทียบกัน</a:t>
            </a:r>
            <a:endParaRPr kumimoji="0" lang="th-TH" altLang="th-TH" sz="3000" b="0" i="0" u="none" strike="noStrike" cap="none" normalizeH="0" baseline="0" dirty="0">
              <a:ln>
                <a:noFill/>
              </a:ln>
              <a:solidFill>
                <a:srgbClr val="002060"/>
              </a:solidFill>
              <a:effectLst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300786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75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7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7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62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7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125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175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49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54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88" grpId="0"/>
      <p:bldP spid="91" grpId="0" animBg="1"/>
      <p:bldP spid="92" grpId="0"/>
      <p:bldP spid="93" grpId="0" animBg="1"/>
      <p:bldP spid="94" grpId="0"/>
      <p:bldP spid="11" grpId="0"/>
      <p:bldP spid="89" grpId="0" animBg="1"/>
      <p:bldP spid="90" grpId="0"/>
      <p:bldP spid="95" grpId="0" animBg="1"/>
      <p:bldP spid="96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205051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52540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724839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721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2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2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2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2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22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2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22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23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23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081835" y="1971514"/>
            <a:ext cx="84513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ขวดน้ำสูง 230 มิลลิเมตร แจกันสูง 18 เซนติเมตร 8 มิลลิเมตร สิ่งใดสูงกว่า</a:t>
            </a:r>
          </a:p>
        </p:txBody>
      </p:sp>
      <p:grpSp>
        <p:nvGrpSpPr>
          <p:cNvPr id="23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3594963"/>
            <a:ext cx="468000" cy="468000"/>
            <a:chOff x="1239484" y="1722687"/>
            <a:chExt cx="468000" cy="468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35" name="TextBox 234"/>
          <p:cNvSpPr txBox="1"/>
          <p:nvPr/>
        </p:nvSpPr>
        <p:spPr>
          <a:xfrm>
            <a:off x="2081835" y="3515964"/>
            <a:ext cx="86869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พู่กันยาว 10 เซนติเมตร 5 มิลลิเมตร กรรไกรยาว 107 มิลลิเมตร สิ่งใดสั้นกว่า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548286" y="2559808"/>
            <a:ext cx="9268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ขวดน้ำ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2658892" y="4195121"/>
            <a:ext cx="7056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พู่กัน</a:t>
            </a:r>
          </a:p>
        </p:txBody>
      </p:sp>
    </p:spTree>
    <p:extLst>
      <p:ext uri="{BB962C8B-B14F-4D97-AF65-F5344CB8AC3E}">
        <p14:creationId xmlns:p14="http://schemas.microsoft.com/office/powerpoint/2010/main" val="3500447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378328" y="648401"/>
            <a:ext cx="4282243" cy="811974"/>
            <a:chOff x="6413418" y="2220781"/>
            <a:chExt cx="4163804" cy="1884893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1577283" y="750337"/>
            <a:ext cx="3836546" cy="557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ม้านั่งตัวที่หนึ่งยาว 120 เซนติเมตร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7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7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7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85" name="Group 84"/>
          <p:cNvGrpSpPr/>
          <p:nvPr/>
        </p:nvGrpSpPr>
        <p:grpSpPr>
          <a:xfrm>
            <a:off x="6063341" y="645013"/>
            <a:ext cx="4628227" cy="815362"/>
            <a:chOff x="6413418" y="2220781"/>
            <a:chExt cx="4163804" cy="1884893"/>
          </a:xfrm>
        </p:grpSpPr>
        <p:sp>
          <p:nvSpPr>
            <p:cNvPr id="8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8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6077091" y="776626"/>
            <a:ext cx="4504896" cy="5594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ม้านั่งตัวที่สองยาว 1 เมตร 80 เซนติเมตร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9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06512" y="-619333"/>
            <a:ext cx="1507022" cy="745335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709285" y="2350446"/>
            <a:ext cx="71193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ม้านั่งตัวที่หนึ่งยาว 120 เซนติเมตร หรือ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เมตร 20 เซนติเมตร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ม้านั่งตัวที่สองยาว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เมตร 80 เซนติเมตร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ม้านั่งตัวที่หนึ่งสั้นกว่าม้านั่งตัวที่สอง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06512" y="1070283"/>
            <a:ext cx="1507022" cy="745335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709285" y="4040062"/>
            <a:ext cx="71193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ม้านั่งตัวที่หนึ่งยาว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120 เซนติเมตร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ม้านั่งตัวที่สองยาว 1 เมตร 80 เซนติเมตร หรือ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180 เซนติเมตร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ม้านั่งตัวที่หนึ่งสั้นกว่าม้านั่งตัวที่สอง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601819" y="3975446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89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552066" y="1472868"/>
            <a:ext cx="5060226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616468" y="1546279"/>
            <a:ext cx="487970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ม้านั่งตัวใดสั้นกว่า</a:t>
            </a:r>
          </a:p>
        </p:txBody>
      </p:sp>
      <p:sp>
        <p:nvSpPr>
          <p:cNvPr id="95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325812">
            <a:off x="4312552" y="2793975"/>
            <a:ext cx="2820185" cy="6741775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552437" y="5677159"/>
            <a:ext cx="634041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การเปรียบเทียบความยาวที่มีหน่วยต่างกัน ต้องเปลี่ยนหน่วยให้เป็นหน่วยเดียวกันก่อนแล้วนำมาเปรียบเทียบกัน</a:t>
            </a:r>
          </a:p>
        </p:txBody>
      </p:sp>
    </p:spTree>
    <p:extLst>
      <p:ext uri="{BB962C8B-B14F-4D97-AF65-F5344CB8AC3E}">
        <p14:creationId xmlns:p14="http://schemas.microsoft.com/office/powerpoint/2010/main" val="2243211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75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7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6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1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6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43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485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35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12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17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88" grpId="0"/>
      <p:bldP spid="91" grpId="0" animBg="1"/>
      <p:bldP spid="92" grpId="0"/>
      <p:bldP spid="93" grpId="0" animBg="1"/>
      <p:bldP spid="94" grpId="0"/>
      <p:bldP spid="11" grpId="0"/>
      <p:bldP spid="89" grpId="0" animBg="1"/>
      <p:bldP spid="90" grpId="0"/>
      <p:bldP spid="95" grpId="0" animBg="1"/>
      <p:bldP spid="96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73119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52540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724839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721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2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2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22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23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23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081835" y="1652200"/>
            <a:ext cx="883927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อาคารเรียนสูง 11 เมตร 23 เซนติเมตร เสาธงสูง 1,075 เซนติเมตร สิ่งใดสูงกว่า</a:t>
            </a:r>
          </a:p>
        </p:txBody>
      </p:sp>
      <p:grpSp>
        <p:nvGrpSpPr>
          <p:cNvPr id="23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3275649"/>
            <a:ext cx="468000" cy="468000"/>
            <a:chOff x="1239484" y="1722687"/>
            <a:chExt cx="468000" cy="468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35" name="TextBox 234"/>
          <p:cNvSpPr txBox="1"/>
          <p:nvPr/>
        </p:nvSpPr>
        <p:spPr>
          <a:xfrm>
            <a:off x="2081835" y="3196650"/>
            <a:ext cx="82445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เชือกยาว 203 เซนติเมตร ริบบิ้นยาว 20 เมตร 3 เซนติเมตร สิ่งใดสั้นกว่า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489813" y="2243237"/>
            <a:ext cx="143340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อาคารเรียน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2586322" y="3875807"/>
            <a:ext cx="7441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เชือก</a:t>
            </a:r>
          </a:p>
        </p:txBody>
      </p:sp>
      <p:grpSp>
        <p:nvGrpSpPr>
          <p:cNvPr id="3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4727243"/>
            <a:ext cx="468000" cy="468000"/>
            <a:chOff x="1239484" y="1722687"/>
            <a:chExt cx="468000" cy="468000"/>
          </a:xfrm>
        </p:grpSpPr>
        <p:sp>
          <p:nvSpPr>
            <p:cNvPr id="3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2081835" y="4648244"/>
            <a:ext cx="6752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โต๊ะยาว 4 เมตร กระดานยาว 289 เซนติเมตร สิ่งใดยาวกว่า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586322" y="5327401"/>
            <a:ext cx="5902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โต๊ะ</a:t>
            </a:r>
          </a:p>
        </p:txBody>
      </p:sp>
    </p:spTree>
    <p:extLst>
      <p:ext uri="{BB962C8B-B14F-4D97-AF65-F5344CB8AC3E}">
        <p14:creationId xmlns:p14="http://schemas.microsoft.com/office/powerpoint/2010/main" val="467641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6" grpId="0"/>
      <p:bldP spid="37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436385" y="487409"/>
            <a:ext cx="8680072" cy="1663481"/>
            <a:chOff x="6413418" y="2220781"/>
            <a:chExt cx="4163804" cy="1884893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1635340" y="603860"/>
            <a:ext cx="8251360" cy="557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ระยะทางจากบ้านถึงโรงเรียน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 2 กิโลเมตร 300 เมตร ระยะทางจากบ้านถึงสนามเด็กเล่น 1,800 เมตร ระยะทางจากบ้านถึงโรงเรียนกับระยะทางจากบ้านถึงสนามเด็กเล่น ระยะทางใดยาวกว่า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7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7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7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9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520675" y="-1068758"/>
            <a:ext cx="1507022" cy="835220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248150" y="2350445"/>
            <a:ext cx="8056993" cy="763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ระยะทางจากบ้านถึงโรงเรียน 2 กิโลเมตร 300 เมตร หรือ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2,300 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ระยะทางจากบ้านถึงสนามเด็กเล่น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1,800 เมตร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ระยะทางจากบ้านถึงโรงเรียนยาวกว่าระยะทางจากบ้านถึงสนามเด็กเล่น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520675" y="620858"/>
            <a:ext cx="1507022" cy="8352206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365829" y="4040062"/>
            <a:ext cx="7939314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ระยะทางจากบ้านถึงโรงเรียน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กิโลเมตร 300 เมตร</a:t>
            </a:r>
            <a:endParaRPr kumimoji="0" lang="th-TH" sz="2800" i="0" u="none" strike="noStrike" kern="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0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ระยะทางจากบ้านถึงสนามเด็กเล่น</a:t>
            </a:r>
            <a:r>
              <a:rPr lang="th-TH" b="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1,800 เมตร หรือ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กิโลเมตร 800 เมตร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ระยะทางจากบ้านถึงโรงรียนยาวกว่าระยะทางจากบ้านถึงสนามเด็กเล่น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09440" y="396606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95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325812">
            <a:off x="4312552" y="2793975"/>
            <a:ext cx="2820185" cy="6741775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552437" y="5619103"/>
            <a:ext cx="634041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การเปรียบเทียบระยะทางที่มีหน่วยต่างกัน ต้องเปลี่ยนหน่วยให้เป็นหน่วยเดียวกันก่อนแล้วนำมาเปรียบเทียบกัน</a:t>
            </a:r>
          </a:p>
        </p:txBody>
      </p:sp>
    </p:spTree>
    <p:extLst>
      <p:ext uri="{BB962C8B-B14F-4D97-AF65-F5344CB8AC3E}">
        <p14:creationId xmlns:p14="http://schemas.microsoft.com/office/powerpoint/2010/main" val="3365698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65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1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9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64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69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5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91" grpId="0" animBg="1"/>
      <p:bldP spid="92" grpId="0"/>
      <p:bldP spid="93" grpId="0" animBg="1"/>
      <p:bldP spid="94" grpId="0"/>
      <p:bldP spid="11" grpId="0"/>
      <p:bldP spid="95" grpId="0" animBg="1"/>
      <p:bldP spid="96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73119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52540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724839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721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2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2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2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2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22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2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22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23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23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081835" y="1652200"/>
            <a:ext cx="8553945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สะพานมิตรภาพไทย-ลาวยาว 1,170 เมตร สะพานพระราม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 ยาว 1 กิโลเมตร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860 เมตร สะพานใดยาวกว่า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489813" y="2667359"/>
            <a:ext cx="21226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สะพานพระราม 3</a:t>
            </a: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3450189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2081835" y="3371190"/>
            <a:ext cx="859882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ถนนมิตรภาพ 509 กิโลเมตร 100 เมตร ถนนเพชรเกษมยาว 1,270 กิโลเมตร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400 เมตร ถนนใดสั้นกว่า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2489813" y="4386349"/>
            <a:ext cx="164660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ถนนมิตรภาพ</a:t>
            </a:r>
          </a:p>
        </p:txBody>
      </p:sp>
    </p:spTree>
    <p:extLst>
      <p:ext uri="{BB962C8B-B14F-4D97-AF65-F5344CB8AC3E}">
        <p14:creationId xmlns:p14="http://schemas.microsoft.com/office/powerpoint/2010/main" val="1871296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88997" y="577538"/>
            <a:ext cx="603744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10041983" y="529898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114601" y="101167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4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6300844" y="94621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9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9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9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grpSp>
        <p:nvGrpSpPr>
          <p:cNvPr id="20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731199"/>
            <a:ext cx="468000" cy="468000"/>
            <a:chOff x="1239484" y="1722687"/>
            <a:chExt cx="468000" cy="468000"/>
          </a:xfrm>
        </p:grpSpPr>
        <p:sp>
          <p:nvSpPr>
            <p:cNvPr id="20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2081835" y="1652200"/>
            <a:ext cx="874149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ปากกายาว 14 เซนติเมตร 8 มิลลิเมตร ดินสอยาว 98 มิลลิเมตร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สิ่งใดยาวกว่า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2427648" y="2218272"/>
            <a:ext cx="9348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ปากกา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3117219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081835" y="3038220"/>
            <a:ext cx="859562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ระยะทางจากวัดถึงบ้าน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1,080 เมตร ระยะทางจากบ้านถึงโรงเรียน 1 กิโลเมตร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120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เมตร ระยะทางใดสั้นกว่า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2489813" y="4053379"/>
            <a:ext cx="26388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ระยะทางจากวัดถึงบ้าน</a:t>
            </a:r>
          </a:p>
        </p:txBody>
      </p: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59125" y="4915929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3" name="TextBox 212"/>
          <p:cNvSpPr txBox="1"/>
          <p:nvPr/>
        </p:nvSpPr>
        <p:spPr>
          <a:xfrm>
            <a:off x="2079417" y="4836930"/>
            <a:ext cx="84016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ตึก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A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สูง 875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เซนติเมตร ตึก </a:t>
            </a:r>
            <a:r>
              <a:rPr lang="en-US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B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สูง 8 เมตร 50 เซนติเมตร ตึกใดสูงกว่า 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2487395" y="5358603"/>
            <a:ext cx="8130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ตึก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A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755569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04" grpId="0"/>
      <p:bldP spid="209" grpId="0"/>
      <p:bldP spid="214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870990" y="2878890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เปรียบเทียบความยาวหรือระยะทางที่มีหน่วยต่างกันต้องเปลี่ยนหน่วยให้เป็นหน่วยเดียวกันก่อนแล้วนำมาเปรียบเทียบ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3713665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บวกและการลบเกี่ยวกับความยาว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9.7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491058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2252025"/>
              </p:ext>
            </p:extLst>
          </p:nvPr>
        </p:nvGraphicFramePr>
        <p:xfrm>
          <a:off x="5390492" y="36610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322007"/>
              </p:ext>
            </p:extLst>
          </p:nvPr>
        </p:nvGraphicFramePr>
        <p:xfrm>
          <a:off x="5390492" y="410235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5850325"/>
              </p:ext>
            </p:extLst>
          </p:nvPr>
        </p:nvGraphicFramePr>
        <p:xfrm>
          <a:off x="5390492" y="459719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940963"/>
              </p:ext>
            </p:extLst>
          </p:nvPr>
        </p:nvGraphicFramePr>
        <p:xfrm>
          <a:off x="5390492" y="507205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179537" y="792452"/>
            <a:ext cx="9546517" cy="610876"/>
            <a:chOff x="1179537" y="981135"/>
            <a:chExt cx="9546517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218"/>
              <a:ext cx="9546517" cy="605793"/>
              <a:chOff x="3558882" y="4011427"/>
              <a:chExt cx="2217630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675467" y="3021797"/>
                <a:ext cx="111416" cy="2090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973499" y="816697"/>
            <a:ext cx="7451526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 </a:t>
            </a: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เมตร 45 เซนติเมตร บวก 2 เมตร 55 เซนติเมตร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493312" y="323514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	เซนติเมตร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59963" y="4568780"/>
            <a:ext cx="165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56029" y="5056006"/>
            <a:ext cx="1656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317517" y="339085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3000" b="1" kern="0" dirty="0"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755432" y="5514593"/>
            <a:ext cx="1656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551633" y="395582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336566" y="561232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90096" y="5735758"/>
            <a:ext cx="281188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๔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231687" y="538812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605575" y="507967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214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70587" y="-1852017"/>
            <a:ext cx="1507022" cy="835220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198062" y="1567186"/>
            <a:ext cx="8056993" cy="763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เมตร บวก 2 เมตร ได้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 เมตร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45 เซนติเมตร บวก 55 เซนติเมตร ได้ 100 เซนติเมตร หรือ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เมตร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 เมตร 45 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เซนติเมตร บวก 2 เมตร 55 เซนติเมตร เท่ากับ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4 เมตร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720900" y="5400823"/>
            <a:ext cx="3079424" cy="569495"/>
            <a:chOff x="2892613" y="1707208"/>
            <a:chExt cx="2153666" cy="639366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0625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100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ซม.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 เท่ากับ 1 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409186" y="492893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033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995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9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295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41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46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85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8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80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905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20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305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42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525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57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  <p:bldP spid="214" grpId="0" animBg="1"/>
      <p:bldP spid="215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741741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6 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เมตร 70 เซนติเมตร บวก 8 เมตร 80 เซนติเมตร เท่ากับเท่าไร</a:t>
            </a: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9692219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3620099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1353093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6576179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72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	เซนติเมตร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239263" y="379169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121029" y="4278920"/>
            <a:ext cx="1836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107732" y="4724807"/>
            <a:ext cx="1836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29899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๑๕ เมตร ๕๐ เซนติเมตร</a:t>
            </a:r>
          </a:p>
        </p:txBody>
      </p:sp>
    </p:spTree>
    <p:extLst>
      <p:ext uri="{BB962C8B-B14F-4D97-AF65-F5344CB8AC3E}">
        <p14:creationId xmlns:p14="http://schemas.microsoft.com/office/powerpoint/2010/main" val="4038508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103626"/>
              </p:ext>
            </p:extLst>
          </p:nvPr>
        </p:nvGraphicFramePr>
        <p:xfrm>
          <a:off x="5263492" y="280144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3654531"/>
              </p:ext>
            </p:extLst>
          </p:nvPr>
        </p:nvGraphicFramePr>
        <p:xfrm>
          <a:off x="5263492" y="324272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1145016"/>
              </p:ext>
            </p:extLst>
          </p:nvPr>
        </p:nvGraphicFramePr>
        <p:xfrm>
          <a:off x="5263492" y="373756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1079371"/>
              </p:ext>
            </p:extLst>
          </p:nvPr>
        </p:nvGraphicFramePr>
        <p:xfrm>
          <a:off x="5263492" y="421242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163490" y="1191573"/>
            <a:ext cx="9900000" cy="610876"/>
            <a:chOff x="1163491" y="981135"/>
            <a:chExt cx="9562543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1" y="986218"/>
              <a:ext cx="9562543" cy="605793"/>
              <a:chOff x="3555158" y="4011427"/>
              <a:chExt cx="2221354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675467" y="3021797"/>
                <a:ext cx="111416" cy="2090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589245" y="1203118"/>
            <a:ext cx="8452380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53 เซนติเมตร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6 มิลลิเมตร บวก 24 เซนติเมตร 8 มิลลิเมตร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91100" y="237551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442463" y="370915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463929" y="419637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190517" y="25312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412532" y="4654963"/>
            <a:ext cx="1944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24633" y="309619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09566" y="47526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763096" y="48761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๗๘ เซนติเมตร ๔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104687" y="452849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478575" y="422004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57019" y="4474779"/>
            <a:ext cx="3079424" cy="573745"/>
            <a:chOff x="2892613" y="1707208"/>
            <a:chExt cx="2153666" cy="64413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10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มม.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เท่ากับ 1 ซม.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282186" y="406930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87044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6765105"/>
              </p:ext>
            </p:extLst>
          </p:nvPr>
        </p:nvGraphicFramePr>
        <p:xfrm>
          <a:off x="5225392" y="276334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946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7828422"/>
              </p:ext>
            </p:extLst>
          </p:nvPr>
        </p:nvGraphicFramePr>
        <p:xfrm>
          <a:off x="5225392" y="320462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3485716"/>
              </p:ext>
            </p:extLst>
          </p:nvPr>
        </p:nvGraphicFramePr>
        <p:xfrm>
          <a:off x="5225392" y="369946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0195757"/>
              </p:ext>
            </p:extLst>
          </p:nvPr>
        </p:nvGraphicFramePr>
        <p:xfrm>
          <a:off x="5225392" y="417432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874692" y="1128050"/>
            <a:ext cx="8142405" cy="610876"/>
            <a:chOff x="1163493" y="981135"/>
            <a:chExt cx="7864858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3" y="986218"/>
              <a:ext cx="7864858" cy="605793"/>
              <a:chOff x="3555158" y="4011427"/>
              <a:chExt cx="1826986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78283" y="3218981"/>
                <a:ext cx="111416" cy="1696307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00445" y="1139595"/>
            <a:ext cx="6605555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2,946 เมตร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บวก 34 กิโลเมตร 159 เมตร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086912" y="233741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1524000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กิโลเมตร	 เมตร</a:t>
            </a:r>
            <a:endParaRPr lang="en-US" kern="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404363" y="367105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425829" y="415827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152417" y="24931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374432" y="4616863"/>
            <a:ext cx="1944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386533" y="305809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171466" y="47145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724996" y="48380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๗๘ เซนติเมตร ๔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066587" y="449039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440475" y="418194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18919" y="4436679"/>
            <a:ext cx="3079424" cy="573745"/>
            <a:chOff x="2892613" y="1707208"/>
            <a:chExt cx="2153666" cy="64413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1,000 ม. เท่ากับ 1 กม.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244086" y="403120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3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8022427" y="2157921"/>
            <a:ext cx="3079424" cy="1049012"/>
            <a:chOff x="2892613" y="1689607"/>
            <a:chExt cx="2153666" cy="656967"/>
          </a:xfrm>
        </p:grpSpPr>
        <p:grpSp>
          <p:nvGrpSpPr>
            <p:cNvPr id="54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56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689607"/>
              <a:ext cx="1960435" cy="63608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2,946 เมตร เท่ากับ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 กิโลเมตร 946 เมตร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5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9182370" flipV="1">
            <a:off x="7272101" y="2632638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5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4539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7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4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4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6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6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8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28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33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395383"/>
            <a:ext cx="83279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76 เซนติเมตร 3 มิลลิเมตร บวก 13 เซนติเมตร 9 มิลลิเมตร เท่ากับเท่าไร</a:t>
            </a: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6130542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3107985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607553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9952312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18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99563" y="3791694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95629" y="4278920"/>
            <a:ext cx="1872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82332" y="4724807"/>
            <a:ext cx="1872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330250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๙๐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 ๒ มิลลิเมตร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4813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1789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484283"/>
            <a:ext cx="65662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8,753 เมตร บวก 246 กิโลเมตร 488 เมตร เท่ากับเท่าไร</a:t>
            </a: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332437"/>
              </p:ext>
            </p:extLst>
          </p:nvPr>
        </p:nvGraphicFramePr>
        <p:xfrm>
          <a:off x="4869792" y="2871286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4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0185152"/>
              </p:ext>
            </p:extLst>
          </p:nvPr>
        </p:nvGraphicFramePr>
        <p:xfrm>
          <a:off x="4869792" y="3325270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4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488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8190393"/>
              </p:ext>
            </p:extLst>
          </p:nvPr>
        </p:nvGraphicFramePr>
        <p:xfrm>
          <a:off x="4869792" y="3820109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4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1241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1057888"/>
              </p:ext>
            </p:extLst>
          </p:nvPr>
        </p:nvGraphicFramePr>
        <p:xfrm>
          <a:off x="4869792" y="4282272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4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18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	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99563" y="3791694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95629" y="4278920"/>
            <a:ext cx="1872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82332" y="4724807"/>
            <a:ext cx="1872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33073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๒๕๕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กิโลเมตร ๒๔๑ เมตร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5410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3374944"/>
              </p:ext>
            </p:extLst>
          </p:nvPr>
        </p:nvGraphicFramePr>
        <p:xfrm>
          <a:off x="4182178" y="296739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812797"/>
              </p:ext>
            </p:extLst>
          </p:nvPr>
        </p:nvGraphicFramePr>
        <p:xfrm>
          <a:off x="4182178" y="3408674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6089648"/>
              </p:ext>
            </p:extLst>
          </p:nvPr>
        </p:nvGraphicFramePr>
        <p:xfrm>
          <a:off x="4182178" y="39035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163490" y="1191573"/>
            <a:ext cx="9900000" cy="610876"/>
            <a:chOff x="1163491" y="981135"/>
            <a:chExt cx="9562543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1" y="986218"/>
              <a:ext cx="9562543" cy="605793"/>
              <a:chOff x="3555158" y="4011427"/>
              <a:chExt cx="2221354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675467" y="3021797"/>
                <a:ext cx="111416" cy="2090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589245" y="1203118"/>
            <a:ext cx="7748555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84 เซนติเมตร ลบด้วย 32 เซนติเมตร 5 มิลลิเมตร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909786" y="2541458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361149" y="3875098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382615" y="4362324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530117" y="25312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343319" y="326213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549166" y="47526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102696" y="48761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๗๘ เซนติเมตร ๔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3444287" y="452849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131483" y="2153204"/>
            <a:ext cx="3381344" cy="1944547"/>
            <a:chOff x="2924488" y="1729377"/>
            <a:chExt cx="2121790" cy="70345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70345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 ซม. เท่ากับ 10 มม.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ดังนั้น 84 ซม. เท่ากับ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83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ซม. 10 มม.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8409853" flipV="1">
            <a:off x="6216060" y="2822177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411949" y="2788503"/>
            <a:ext cx="497512" cy="615401"/>
            <a:chOff x="3899914" y="2041866"/>
            <a:chExt cx="457974" cy="615401"/>
          </a:xfrm>
        </p:grpSpPr>
        <p:cxnSp>
          <p:nvCxnSpPr>
            <p:cNvPr id="5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83</a:t>
              </a:r>
            </a:p>
          </p:txBody>
        </p:sp>
      </p:grpSp>
      <p:grpSp>
        <p:nvGrpSpPr>
          <p:cNvPr id="6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951538" y="2774170"/>
            <a:ext cx="497512" cy="615401"/>
            <a:chOff x="3899914" y="2041866"/>
            <a:chExt cx="457974" cy="615401"/>
          </a:xfrm>
        </p:grpSpPr>
        <p:cxnSp>
          <p:nvCxnSpPr>
            <p:cNvPr id="6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07231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7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4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4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4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4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6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1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940087"/>
              </p:ext>
            </p:extLst>
          </p:nvPr>
        </p:nvGraphicFramePr>
        <p:xfrm>
          <a:off x="4849835" y="280144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3848694"/>
              </p:ext>
            </p:extLst>
          </p:nvPr>
        </p:nvGraphicFramePr>
        <p:xfrm>
          <a:off x="4849835" y="324272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8656971"/>
              </p:ext>
            </p:extLst>
          </p:nvPr>
        </p:nvGraphicFramePr>
        <p:xfrm>
          <a:off x="4849835" y="373756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868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662468" y="1059566"/>
            <a:ext cx="8502402" cy="610876"/>
            <a:chOff x="1163491" y="981135"/>
            <a:chExt cx="8212584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1" y="986218"/>
              <a:ext cx="8212584" cy="605793"/>
              <a:chOff x="3555158" y="4011427"/>
              <a:chExt cx="1907762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518671" y="3178593"/>
                <a:ext cx="111416" cy="1777083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102738" y="1071111"/>
            <a:ext cx="6917612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72 กิโลเมตร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217 เมตร ลบด้วย 5,349 เมตร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577443" y="237551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	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28806" y="370915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50272" y="419637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451329" y="2140135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10976" y="309619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549166" y="47526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102696" y="48761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๖๖ กิโลเมตร ๘๖๘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3444287" y="452849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799140" y="1987256"/>
            <a:ext cx="3381344" cy="1706109"/>
            <a:chOff x="2924488" y="1729377"/>
            <a:chExt cx="2121790" cy="617200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3443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 กม. เท่ากับ 1,000 ม.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1200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ดังนั้น	72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กม. 217 ม. เท่ากับ 71 กม. 1,217 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8409853" flipV="1">
            <a:off x="6883717" y="2656229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079606" y="2622555"/>
            <a:ext cx="497512" cy="615401"/>
            <a:chOff x="3899914" y="2041866"/>
            <a:chExt cx="457974" cy="615401"/>
          </a:xfrm>
        </p:grpSpPr>
        <p:cxnSp>
          <p:nvCxnSpPr>
            <p:cNvPr id="5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71</a:t>
              </a:r>
            </a:p>
          </p:txBody>
        </p:sp>
      </p:grpSp>
      <p:grpSp>
        <p:nvGrpSpPr>
          <p:cNvPr id="6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375241" y="2608222"/>
            <a:ext cx="712440" cy="576338"/>
            <a:chOff x="3728789" y="2041866"/>
            <a:chExt cx="655821" cy="576338"/>
          </a:xfrm>
        </p:grpSpPr>
        <p:cxnSp>
          <p:nvCxnSpPr>
            <p:cNvPr id="6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2400" y="2431477"/>
              <a:ext cx="427010" cy="18672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28789" y="2041866"/>
              <a:ext cx="65582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1217</a:t>
              </a:r>
            </a:p>
          </p:txBody>
        </p:sp>
      </p:grpSp>
      <p:grpSp>
        <p:nvGrpSpPr>
          <p:cNvPr id="62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129023" y="3255172"/>
            <a:ext cx="3143112" cy="1111964"/>
            <a:chOff x="2924488" y="1729377"/>
            <a:chExt cx="2121790" cy="617200"/>
          </a:xfrm>
        </p:grpSpPr>
        <p:grpSp>
          <p:nvGrpSpPr>
            <p:cNvPr id="6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68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5,349 เมตร เท่ากับ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5 กิโลเมตร 349 เมตร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59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537736" flipV="1">
            <a:off x="4261423" y="3525054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0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4086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7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4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4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9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1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7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8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8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8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484283"/>
            <a:ext cx="725070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91 เซนติเมตร 2 มิลลิเมตร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ลบด้วย 278 มิลลิเมตร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2478040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3639911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4736017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๖๓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เซนติเมตร ๔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55704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52678" y="2817059"/>
            <a:ext cx="497512" cy="615401"/>
            <a:chOff x="3899914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90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92267" y="2802726"/>
            <a:ext cx="497512" cy="615401"/>
            <a:chOff x="3899914" y="2041866"/>
            <a:chExt cx="457974" cy="615401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65150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484283"/>
            <a:ext cx="68002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48,103 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ลบด้วย 23 กิโลเมตร 708 เมตร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1089005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3809167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6006577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กิโลเมตร	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๒๔ กิโลเมตร ๓๙๕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55704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52678" y="2817059"/>
            <a:ext cx="497512" cy="615401"/>
            <a:chOff x="3899914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47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053947" y="2802726"/>
            <a:ext cx="663265" cy="631714"/>
            <a:chOff x="3680529" y="2041866"/>
            <a:chExt cx="610554" cy="631714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80529" y="2041866"/>
              <a:ext cx="61055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1103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252884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9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9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9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0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0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0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0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18262" y="1635456"/>
            <a:ext cx="83279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 4 มิลลิเมตร บวก 21 เซนติเมตร 6 มิลลิเมตร เท่ากับเท่าไร</a:t>
            </a:r>
          </a:p>
        </p:txBody>
      </p:sp>
      <p:graphicFrame>
        <p:nvGraphicFramePr>
          <p:cNvPr id="110" name="Table 10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4851220"/>
              </p:ext>
            </p:extLst>
          </p:nvPr>
        </p:nvGraphicFramePr>
        <p:xfrm>
          <a:off x="4816471" y="311135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1" name="Table 1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1571617"/>
              </p:ext>
            </p:extLst>
          </p:nvPr>
        </p:nvGraphicFramePr>
        <p:xfrm>
          <a:off x="4816471" y="356534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2" name="Table 1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8497334"/>
              </p:ext>
            </p:extLst>
          </p:nvPr>
        </p:nvGraphicFramePr>
        <p:xfrm>
          <a:off x="4816471" y="406018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4" name="Table 1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8195300"/>
              </p:ext>
            </p:extLst>
          </p:nvPr>
        </p:nvGraphicFramePr>
        <p:xfrm>
          <a:off x="4816471" y="452234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1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665291" y="2685427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1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46242" y="4031767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42308" y="4518993"/>
            <a:ext cx="1872000" cy="27751"/>
            <a:chOff x="1764604" y="5115751"/>
            <a:chExt cx="2935229" cy="27751"/>
          </a:xfrm>
        </p:grpSpPr>
        <p:cxnSp>
          <p:nvCxnSpPr>
            <p:cNvPr id="12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29011" y="4964880"/>
            <a:ext cx="1872000" cy="20131"/>
            <a:chOff x="1764604" y="5115751"/>
            <a:chExt cx="2935229" cy="20131"/>
          </a:xfrm>
        </p:grpSpPr>
        <p:cxnSp>
          <p:nvCxnSpPr>
            <p:cNvPr id="123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977612" y="340610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4031554" y="4529965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274616" y="310600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310166" y="514475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170140" y="5146615"/>
            <a:ext cx="18341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๖๗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</a:t>
            </a: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71124" y="1721454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5702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117" grpId="0"/>
      <p:bldP spid="125" grpId="0"/>
      <p:bldP spid="126" grpId="0"/>
      <p:bldP spid="127" grpId="0"/>
      <p:bldP spid="128" grpId="0"/>
      <p:bldP spid="129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9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9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9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0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0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0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0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2018262" y="1635456"/>
            <a:ext cx="80249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กิโลเมตร 358 เมตร ลบด้วย 47 กิโลเมตร 852 เมตร เท่ากับเท่าไร</a:t>
            </a: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71124" y="1721454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422848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3739488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8150968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กิโลเมตร	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7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๔ กิโลเมตร ๕๐๖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55704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52678" y="2817059"/>
            <a:ext cx="497512" cy="615401"/>
            <a:chOff x="3899914" y="2041866"/>
            <a:chExt cx="457974" cy="615401"/>
          </a:xfrm>
        </p:grpSpPr>
        <p:cxnSp>
          <p:nvCxnSpPr>
            <p:cNvPr id="6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61</a:t>
              </a:r>
            </a:p>
          </p:txBody>
        </p:sp>
      </p:grpSp>
      <p:grpSp>
        <p:nvGrpSpPr>
          <p:cNvPr id="6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952345" y="2802726"/>
            <a:ext cx="764869" cy="631714"/>
            <a:chOff x="3587000" y="2041866"/>
            <a:chExt cx="704083" cy="631714"/>
          </a:xfrm>
        </p:grpSpPr>
        <p:cxnSp>
          <p:nvCxnSpPr>
            <p:cNvPr id="6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587000" y="2041866"/>
              <a:ext cx="70408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1358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94242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46" grpId="0"/>
      <p:bldP spid="47" grpId="0"/>
      <p:bldP spid="51" grpId="0"/>
      <p:bldP spid="56" grpId="0"/>
      <p:bldP spid="57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การหาผลบวกหรือผลลบเกี่ยวกับความยาว ทำได้โดยนำความยาวที่เป็นหน่วยเดียวกันมาบวกหรือลบกัน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634628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คูณและการหารเกี่ยวกับความยาว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9.8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2576957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446090"/>
              </p:ext>
            </p:extLst>
          </p:nvPr>
        </p:nvGraphicFramePr>
        <p:xfrm>
          <a:off x="5315724" y="271870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7631895"/>
              </p:ext>
            </p:extLst>
          </p:nvPr>
        </p:nvGraphicFramePr>
        <p:xfrm>
          <a:off x="5315724" y="31599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19681"/>
              </p:ext>
            </p:extLst>
          </p:nvPr>
        </p:nvGraphicFramePr>
        <p:xfrm>
          <a:off x="5315724" y="365482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611292"/>
              </p:ext>
            </p:extLst>
          </p:nvPr>
        </p:nvGraphicFramePr>
        <p:xfrm>
          <a:off x="5315724" y="412968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021368" y="1076780"/>
            <a:ext cx="7746527" cy="610844"/>
            <a:chOff x="1179539" y="981135"/>
            <a:chExt cx="7746527" cy="610844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9" y="986176"/>
              <a:ext cx="7746527" cy="605803"/>
              <a:chOff x="3558882" y="4011425"/>
              <a:chExt cx="1799497" cy="111555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66401" y="3230863"/>
                <a:ext cx="111416" cy="167254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561895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12 เซนติเมตร 8 มิลลิเมตร คูณ 3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15346" y="229277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  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511023" y="362641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507093" y="411363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521006" y="4601251"/>
            <a:ext cx="1944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76865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75704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880472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๓๘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เซนติเมตร ๔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156919" y="4532837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530807" y="41373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46132" y="4458454"/>
            <a:ext cx="3079424" cy="573745"/>
            <a:chOff x="2892613" y="1707208"/>
            <a:chExt cx="2153666" cy="64413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10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มม.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เท่ากับ 1 ซม.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334418" y="398656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8809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5096807"/>
              </p:ext>
            </p:extLst>
          </p:nvPr>
        </p:nvGraphicFramePr>
        <p:xfrm>
          <a:off x="5315724" y="271870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7315527"/>
              </p:ext>
            </p:extLst>
          </p:nvPr>
        </p:nvGraphicFramePr>
        <p:xfrm>
          <a:off x="5315724" y="31599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3722567"/>
              </p:ext>
            </p:extLst>
          </p:nvPr>
        </p:nvGraphicFramePr>
        <p:xfrm>
          <a:off x="5315724" y="365482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5603925"/>
              </p:ext>
            </p:extLst>
          </p:nvPr>
        </p:nvGraphicFramePr>
        <p:xfrm>
          <a:off x="5315724" y="412968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021368" y="1076780"/>
            <a:ext cx="7746527" cy="610844"/>
            <a:chOff x="1179539" y="981135"/>
            <a:chExt cx="7746527" cy="610844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9" y="986176"/>
              <a:ext cx="7746527" cy="605803"/>
              <a:chOff x="3558882" y="4011425"/>
              <a:chExt cx="1799497" cy="111555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66401" y="3230863"/>
                <a:ext cx="111416" cy="167254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561895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14 เมตร 30 เซนติเมตร คูณ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12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15346" y="229277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เมตร    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365883" y="3626410"/>
            <a:ext cx="201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376467" y="4113636"/>
            <a:ext cx="2016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375865" y="4601251"/>
            <a:ext cx="2016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76865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75704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880472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๑๗๑ เมตร ๖๐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156919" y="4532837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530807" y="41373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46132" y="4458454"/>
            <a:ext cx="3079424" cy="573745"/>
            <a:chOff x="2892613" y="1707208"/>
            <a:chExt cx="2153666" cy="64413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100 ซม. เท่ากับ 1 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334418" y="398656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4474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8347685"/>
              </p:ext>
            </p:extLst>
          </p:nvPr>
        </p:nvGraphicFramePr>
        <p:xfrm>
          <a:off x="5315724" y="271870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206949"/>
              </p:ext>
            </p:extLst>
          </p:nvPr>
        </p:nvGraphicFramePr>
        <p:xfrm>
          <a:off x="5315724" y="31599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9089410"/>
              </p:ext>
            </p:extLst>
          </p:nvPr>
        </p:nvGraphicFramePr>
        <p:xfrm>
          <a:off x="5315724" y="365482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491039"/>
              </p:ext>
            </p:extLst>
          </p:nvPr>
        </p:nvGraphicFramePr>
        <p:xfrm>
          <a:off x="5315724" y="412968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021368" y="1076780"/>
            <a:ext cx="7746527" cy="610844"/>
            <a:chOff x="1179539" y="981135"/>
            <a:chExt cx="7746527" cy="610844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9" y="986176"/>
              <a:ext cx="7746527" cy="605803"/>
              <a:chOff x="3558882" y="4011425"/>
              <a:chExt cx="1799497" cy="111555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66401" y="3230863"/>
                <a:ext cx="111416" cy="167254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561895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25 กิโลเมตร 550 เมตร คูณ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142776" y="229277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กิโลเมตร	    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365883" y="3626410"/>
            <a:ext cx="201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376467" y="4113636"/>
            <a:ext cx="2016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375865" y="4601251"/>
            <a:ext cx="2016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76865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75704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880472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๑๒๗ กิโลเมตร ๗๕๐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156919" y="4532837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530807" y="41373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46132" y="4458454"/>
            <a:ext cx="3079424" cy="573745"/>
            <a:chOff x="2892613" y="1707208"/>
            <a:chExt cx="2153666" cy="64413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1,000 ม. เท่ากับ 1 กม.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334418" y="398656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21403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 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54 เซนติเมตร คูณ 6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0131542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6238591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5305046"/>
              </p:ext>
            </p:extLst>
          </p:nvPr>
        </p:nvGraphicFramePr>
        <p:xfrm>
          <a:off x="3142112" y="41718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6629060"/>
              </p:ext>
            </p:extLst>
          </p:nvPr>
        </p:nvGraphicFramePr>
        <p:xfrm>
          <a:off x="3142112" y="46339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244932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	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3741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2077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07482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30155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๔๕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เมตร ๒๔ เซนติเมตร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 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54 เซนติเมตร คูณ 6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7821152"/>
              </p:ext>
            </p:extLst>
          </p:nvPr>
        </p:nvGraphicFramePr>
        <p:xfrm>
          <a:off x="8271548" y="32086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3336612"/>
              </p:ext>
            </p:extLst>
          </p:nvPr>
        </p:nvGraphicFramePr>
        <p:xfrm>
          <a:off x="8271548" y="366262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527909"/>
              </p:ext>
            </p:extLst>
          </p:nvPr>
        </p:nvGraphicFramePr>
        <p:xfrm>
          <a:off x="8271548" y="415745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5500251"/>
              </p:ext>
            </p:extLst>
          </p:nvPr>
        </p:nvGraphicFramePr>
        <p:xfrm>
          <a:off x="8271548" y="461962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171169" y="278270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กิโลเมตร	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466847" y="412904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450215" y="4616270"/>
            <a:ext cx="1944000" cy="27751"/>
            <a:chOff x="1764604" y="5115751"/>
            <a:chExt cx="2935229" cy="27751"/>
          </a:xfrm>
        </p:grpSpPr>
        <p:cxnSp>
          <p:nvCxnSpPr>
            <p:cNvPr id="5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436918" y="5062157"/>
            <a:ext cx="1944000" cy="20131"/>
            <a:chOff x="1764604" y="5115751"/>
            <a:chExt cx="2935229" cy="20131"/>
          </a:xfrm>
        </p:grpSpPr>
        <p:cxnSp>
          <p:nvCxnSpPr>
            <p:cNvPr id="55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432689" y="350338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486631" y="462724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729693" y="320327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765243" y="524203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625217" y="5243892"/>
            <a:ext cx="319350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๑๑๘ กิโลเมตร ๘๐๐ 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994601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49" grpId="0"/>
      <p:bldP spid="57" grpId="0"/>
      <p:bldP spid="58" grpId="0"/>
      <p:bldP spid="59" grpId="0"/>
      <p:bldP spid="60" grpId="0"/>
      <p:bldP spid="61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76 เซนติเมตร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9 มิลลิเมตร คูณ 8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29621"/>
              </p:ext>
            </p:extLst>
          </p:nvPr>
        </p:nvGraphicFramePr>
        <p:xfrm>
          <a:off x="3142112" y="322301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7797380"/>
              </p:ext>
            </p:extLst>
          </p:nvPr>
        </p:nvGraphicFramePr>
        <p:xfrm>
          <a:off x="3142112" y="367699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4704430"/>
              </p:ext>
            </p:extLst>
          </p:nvPr>
        </p:nvGraphicFramePr>
        <p:xfrm>
          <a:off x="3142112" y="4171836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8803964"/>
              </p:ext>
            </p:extLst>
          </p:nvPr>
        </p:nvGraphicFramePr>
        <p:xfrm>
          <a:off x="3142112" y="4633999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001000" y="2796448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  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26484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24820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220398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34740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๖๑๕ เซนติเมตร ๒ มิลลิเมตร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92 เซนติเมตร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 มิลลิเมตร คูณ 11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9013120"/>
              </p:ext>
            </p:extLst>
          </p:nvPr>
        </p:nvGraphicFramePr>
        <p:xfrm>
          <a:off x="8271548" y="3208636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9456617"/>
              </p:ext>
            </p:extLst>
          </p:nvPr>
        </p:nvGraphicFramePr>
        <p:xfrm>
          <a:off x="8271548" y="3662620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8064538"/>
              </p:ext>
            </p:extLst>
          </p:nvPr>
        </p:nvGraphicFramePr>
        <p:xfrm>
          <a:off x="8271548" y="4157459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1557183"/>
              </p:ext>
            </p:extLst>
          </p:nvPr>
        </p:nvGraphicFramePr>
        <p:xfrm>
          <a:off x="8271548" y="4619622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069571" y="278270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เซนติเมตร  มิลลิเมตร</a:t>
            </a:r>
            <a:endParaRPr lang="en-US" kern="0" dirty="0">
              <a:solidFill>
                <a:srgbClr val="FF000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cxnSp>
        <p:nvCxnSpPr>
          <p:cNvPr id="5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379763" y="4129044"/>
            <a:ext cx="201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363131" y="4616270"/>
            <a:ext cx="2016000" cy="27751"/>
            <a:chOff x="1764604" y="5115751"/>
            <a:chExt cx="2935229" cy="27751"/>
          </a:xfrm>
        </p:grpSpPr>
        <p:cxnSp>
          <p:nvCxnSpPr>
            <p:cNvPr id="5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364348" y="5062157"/>
            <a:ext cx="2016000" cy="20131"/>
            <a:chOff x="1764604" y="5115751"/>
            <a:chExt cx="2935229" cy="20131"/>
          </a:xfrm>
        </p:grpSpPr>
        <p:cxnSp>
          <p:nvCxnSpPr>
            <p:cNvPr id="55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432689" y="350338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486631" y="462724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729693" y="320327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765243" y="524203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552647" y="5229378"/>
            <a:ext cx="37321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๑,๐๑๗ เซนติเมตร ๕ มิลลิเมตร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1859427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49" grpId="0"/>
      <p:bldP spid="57" grpId="0"/>
      <p:bldP spid="58" grpId="0"/>
      <p:bldP spid="59" grpId="0"/>
      <p:bldP spid="60" grpId="0"/>
      <p:bldP spid="61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เมตร 50 เซนติเมตร คูณ 25 เท่ากับเท่าไร</a:t>
            </a: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1209410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459498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935544"/>
              </p:ext>
            </p:extLst>
          </p:nvPr>
        </p:nvGraphicFramePr>
        <p:xfrm>
          <a:off x="3142112" y="4171836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4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1647895"/>
              </p:ext>
            </p:extLst>
          </p:nvPr>
        </p:nvGraphicFramePr>
        <p:xfrm>
          <a:off x="3142112" y="4633999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84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244932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	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235813" y="4143421"/>
            <a:ext cx="2088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219181" y="4630647"/>
            <a:ext cx="2088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205884" y="5076534"/>
            <a:ext cx="2088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31902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๒๖๒ เมตร ๕๐ เซนติเมตร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25 กิโลเมตร 12 เมตร คูณ 10 เท่ากับเท่าไร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2077303"/>
              </p:ext>
            </p:extLst>
          </p:nvPr>
        </p:nvGraphicFramePr>
        <p:xfrm>
          <a:off x="8271548" y="32086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8392161"/>
              </p:ext>
            </p:extLst>
          </p:nvPr>
        </p:nvGraphicFramePr>
        <p:xfrm>
          <a:off x="8271548" y="366262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6587339"/>
              </p:ext>
            </p:extLst>
          </p:nvPr>
        </p:nvGraphicFramePr>
        <p:xfrm>
          <a:off x="8271548" y="415745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171169" y="278270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กิโลเมตร	   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321705" y="4129044"/>
            <a:ext cx="205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305073" y="4616270"/>
            <a:ext cx="2052000" cy="27751"/>
            <a:chOff x="1764604" y="5115751"/>
            <a:chExt cx="2935229" cy="27751"/>
          </a:xfrm>
        </p:grpSpPr>
        <p:cxnSp>
          <p:nvCxnSpPr>
            <p:cNvPr id="5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432689" y="350338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729693" y="320327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765243" y="524203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625217" y="5243892"/>
            <a:ext cx="32047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๒๕๐ กิโลเมตร ๑๒๐ เมตร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3036148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49" grpId="0"/>
      <p:bldP spid="57" grpId="0"/>
      <p:bldP spid="59" grpId="0"/>
      <p:bldP spid="60" grpId="0"/>
      <p:bldP spid="61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34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เมตร 60 เซนติเมตร คูณ 15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912770"/>
              </p:ext>
            </p:extLst>
          </p:nvPr>
        </p:nvGraphicFramePr>
        <p:xfrm>
          <a:off x="3142112" y="322301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7024870"/>
              </p:ext>
            </p:extLst>
          </p:nvPr>
        </p:nvGraphicFramePr>
        <p:xfrm>
          <a:off x="3142112" y="367699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1384711"/>
              </p:ext>
            </p:extLst>
          </p:nvPr>
        </p:nvGraphicFramePr>
        <p:xfrm>
          <a:off x="3142112" y="4171836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3575642"/>
              </p:ext>
            </p:extLst>
          </p:nvPr>
        </p:nvGraphicFramePr>
        <p:xfrm>
          <a:off x="3142112" y="4633999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001000" y="2796448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   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26484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24820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220398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14221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๕๑๙ เมตร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89 เซนติเมตร 7 มิลลิเมตร คูณ 21 เท่ากับเท่าไร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2032712"/>
              </p:ext>
            </p:extLst>
          </p:nvPr>
        </p:nvGraphicFramePr>
        <p:xfrm>
          <a:off x="8111891" y="3208636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91092"/>
              </p:ext>
            </p:extLst>
          </p:nvPr>
        </p:nvGraphicFramePr>
        <p:xfrm>
          <a:off x="8111891" y="3662620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1216511"/>
              </p:ext>
            </p:extLst>
          </p:nvPr>
        </p:nvGraphicFramePr>
        <p:xfrm>
          <a:off x="8111891" y="4157459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1869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8084653"/>
              </p:ext>
            </p:extLst>
          </p:nvPr>
        </p:nvGraphicFramePr>
        <p:xfrm>
          <a:off x="8111891" y="4619622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1883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909914" y="278270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  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220106" y="4129044"/>
            <a:ext cx="201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203474" y="4616270"/>
            <a:ext cx="2016000" cy="27751"/>
            <a:chOff x="1764604" y="5115751"/>
            <a:chExt cx="2935229" cy="27751"/>
          </a:xfrm>
        </p:grpSpPr>
        <p:cxnSp>
          <p:nvCxnSpPr>
            <p:cNvPr id="5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204691" y="5062157"/>
            <a:ext cx="2016000" cy="20131"/>
            <a:chOff x="1764604" y="5115751"/>
            <a:chExt cx="2935229" cy="20131"/>
          </a:xfrm>
        </p:grpSpPr>
        <p:cxnSp>
          <p:nvCxnSpPr>
            <p:cNvPr id="55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273032" y="350338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326974" y="462724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570036" y="320327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605586" y="524203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392990" y="5229378"/>
            <a:ext cx="37753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๑,๘๘๓ เซนติเมตร ๗ มิลลิเมตร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881630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49" grpId="0"/>
      <p:bldP spid="57" grpId="0"/>
      <p:bldP spid="58" grpId="0"/>
      <p:bldP spid="59" grpId="0"/>
      <p:bldP spid="60" grpId="0"/>
      <p:bldP spid="61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75 เมตร 35 เซนติเมตร คูณ 72 เท่ากับเท่าไร</a:t>
            </a: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3921541"/>
              </p:ext>
            </p:extLst>
          </p:nvPr>
        </p:nvGraphicFramePr>
        <p:xfrm>
          <a:off x="3142112" y="322301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1929906"/>
              </p:ext>
            </p:extLst>
          </p:nvPr>
        </p:nvGraphicFramePr>
        <p:xfrm>
          <a:off x="3142112" y="367699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5946305"/>
              </p:ext>
            </p:extLst>
          </p:nvPr>
        </p:nvGraphicFramePr>
        <p:xfrm>
          <a:off x="3142112" y="4171836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993564"/>
              </p:ext>
            </p:extLst>
          </p:nvPr>
        </p:nvGraphicFramePr>
        <p:xfrm>
          <a:off x="3142112" y="4633999"/>
          <a:ext cx="216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001000" y="2796448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เมตร   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26484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24820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220398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34596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๕,๔๒๕ เมตร ๒๐ เซนติเมตร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92 กิโลเมตร 54 เมตร คูณ 63 เท่ากับเท่าไร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865019"/>
              </p:ext>
            </p:extLst>
          </p:nvPr>
        </p:nvGraphicFramePr>
        <p:xfrm>
          <a:off x="8111891" y="3208636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8975724"/>
              </p:ext>
            </p:extLst>
          </p:nvPr>
        </p:nvGraphicFramePr>
        <p:xfrm>
          <a:off x="8111891" y="3662620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4423403"/>
              </p:ext>
            </p:extLst>
          </p:nvPr>
        </p:nvGraphicFramePr>
        <p:xfrm>
          <a:off x="8111891" y="4157459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5796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3402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2629832"/>
              </p:ext>
            </p:extLst>
          </p:nvPr>
        </p:nvGraphicFramePr>
        <p:xfrm>
          <a:off x="8111891" y="4619622"/>
          <a:ext cx="208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5799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982484" y="278270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    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220106" y="4129044"/>
            <a:ext cx="201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203474" y="4616270"/>
            <a:ext cx="2016000" cy="27751"/>
            <a:chOff x="1764604" y="5115751"/>
            <a:chExt cx="2935229" cy="27751"/>
          </a:xfrm>
        </p:grpSpPr>
        <p:cxnSp>
          <p:nvCxnSpPr>
            <p:cNvPr id="5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204691" y="5062157"/>
            <a:ext cx="2016000" cy="20131"/>
            <a:chOff x="1764604" y="5115751"/>
            <a:chExt cx="2935229" cy="20131"/>
          </a:xfrm>
        </p:grpSpPr>
        <p:cxnSp>
          <p:nvCxnSpPr>
            <p:cNvPr id="55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273032" y="350338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326974" y="462724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570036" y="320327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605586" y="524203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392990" y="5229378"/>
            <a:ext cx="349486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๕,๗๙๙ กิโลเมตร ๔๐๒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171751" y="1606947"/>
            <a:ext cx="683299" cy="468000"/>
            <a:chOff x="1132119" y="1722687"/>
            <a:chExt cx="683299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32119" y="1770669"/>
              <a:ext cx="683299" cy="33232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3623264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49" grpId="0"/>
      <p:bldP spid="57" grpId="0"/>
      <p:bldP spid="58" grpId="0"/>
      <p:bldP spid="59" grpId="0"/>
      <p:bldP spid="60" grpId="0"/>
      <p:bldP spid="61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5063671" y="284776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7423060"/>
              </p:ext>
            </p:extLst>
          </p:nvPr>
        </p:nvGraphicFramePr>
        <p:xfrm>
          <a:off x="5171486" y="324713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784114"/>
              </p:ext>
            </p:extLst>
          </p:nvPr>
        </p:nvGraphicFramePr>
        <p:xfrm>
          <a:off x="5171486" y="275953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4 เมตร 20 เซนติเมตร หารด้วย 4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91100" y="237551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เมตร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190517" y="25312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190517" y="437368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744047" y="449711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 เมตร ๕ เซนติเมตร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085638" y="414948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58" name="TextBox 57"/>
          <p:cNvSpPr txBox="1"/>
          <p:nvPr/>
        </p:nvSpPr>
        <p:spPr>
          <a:xfrm>
            <a:off x="4910104" y="277523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5453470" y="368231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55336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4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9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9069162"/>
              </p:ext>
            </p:extLst>
          </p:nvPr>
        </p:nvGraphicFramePr>
        <p:xfrm>
          <a:off x="5171486" y="324713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5719801"/>
              </p:ext>
            </p:extLst>
          </p:nvPr>
        </p:nvGraphicFramePr>
        <p:xfrm>
          <a:off x="5171486" y="275953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0" name="Group 59"/>
          <p:cNvGrpSpPr/>
          <p:nvPr/>
        </p:nvGrpSpPr>
        <p:grpSpPr>
          <a:xfrm>
            <a:off x="4831444" y="2876343"/>
            <a:ext cx="2364710" cy="372168"/>
            <a:chOff x="6811148" y="2979136"/>
            <a:chExt cx="2364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120 กิโลเมตร 500 เมตร หารด้วย 5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874988" y="237551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กิโลเมตร	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190517" y="25312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190517" y="437368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744047" y="449711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๒๔ กิโลเมตร ๑๐๐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085638" y="414948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58" name="TextBox 57"/>
          <p:cNvSpPr txBox="1"/>
          <p:nvPr/>
        </p:nvSpPr>
        <p:spPr>
          <a:xfrm>
            <a:off x="4721418" y="277523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5310595" y="3682313"/>
            <a:ext cx="1872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0410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4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9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362615"/>
              </p:ext>
            </p:extLst>
          </p:nvPr>
        </p:nvGraphicFramePr>
        <p:xfrm>
          <a:off x="7958230" y="33906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720 เซนติเมตร 5 มิลลิเมตร หารด้วย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68428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 เมตร 90 เซนติเมตร หารด้วย 6 เท่ากับเท่าไร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54426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lvl="0" algn="ctr">
                <a:buClr>
                  <a:srgbClr val="000000"/>
                </a:buClr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</a:p>
          </p:txBody>
        </p:sp>
      </p:grp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2917163"/>
              </p:ext>
            </p:extLst>
          </p:nvPr>
        </p:nvGraphicFramePr>
        <p:xfrm>
          <a:off x="3182588" y="38782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8201525"/>
              </p:ext>
            </p:extLst>
          </p:nvPr>
        </p:nvGraphicFramePr>
        <p:xfrm>
          <a:off x="3182588" y="33906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0" name="Group 49"/>
          <p:cNvGrpSpPr/>
          <p:nvPr/>
        </p:nvGrpSpPr>
        <p:grpSpPr>
          <a:xfrm>
            <a:off x="2842546" y="3507437"/>
            <a:ext cx="2364710" cy="372168"/>
            <a:chOff x="6811148" y="2979136"/>
            <a:chExt cx="2364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697405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เซนติเมตร	มิลลิ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2732520" y="34063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3273469" y="4327921"/>
            <a:ext cx="1974837" cy="45813"/>
            <a:chOff x="7667110" y="4183383"/>
            <a:chExt cx="324769" cy="45813"/>
          </a:xfrm>
        </p:grpSpPr>
        <p:cxnSp>
          <p:nvCxnSpPr>
            <p:cNvPr id="56" name="Straight Connector 5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/>
          <p:cNvSpPr txBox="1"/>
          <p:nvPr/>
        </p:nvSpPr>
        <p:spPr>
          <a:xfrm>
            <a:off x="1648423" y="288233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683973" y="46017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31605" y="469836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๑๔๔ เซนติเมตร ๑ มิลลิเมตร</a:t>
            </a:r>
            <a:endParaRPr kumimoji="0" lang="en-US" sz="300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50415" y="3478862"/>
            <a:ext cx="2220710" cy="372168"/>
            <a:chOff x="6811148" y="2979136"/>
            <a:chExt cx="222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7803547"/>
              </p:ext>
            </p:extLst>
          </p:nvPr>
        </p:nvGraphicFramePr>
        <p:xfrm>
          <a:off x="7958230" y="38782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เมตร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696848" y="34063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8240214" y="4313407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6760347" y="45775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6741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 เมตร ๑๕ เซนติเมตร</a:t>
            </a:r>
            <a:endParaRPr kumimoji="0" lang="en-US" sz="300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cxnSp>
        <p:nvCxnSpPr>
          <p:cNvPr id="7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3882761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58" grpId="0"/>
      <p:bldP spid="59" grpId="0"/>
      <p:bldP spid="60" grpId="0"/>
      <p:bldP spid="66" grpId="0"/>
      <p:bldP spid="67" grpId="0"/>
      <p:bldP spid="71" grpId="0"/>
      <p:bldP spid="72" grpId="0"/>
      <p:bldP spid="7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741364"/>
              </p:ext>
            </p:extLst>
          </p:nvPr>
        </p:nvGraphicFramePr>
        <p:xfrm>
          <a:off x="8136030" y="33906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18 กิโลเมตร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540 เมตร หารด้วย 9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68428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48 กิโลเมตร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750 เมตร หารด้วย 3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54426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333F50"/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333F50"/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6228076"/>
              </p:ext>
            </p:extLst>
          </p:nvPr>
        </p:nvGraphicFramePr>
        <p:xfrm>
          <a:off x="3182588" y="38782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2114901"/>
              </p:ext>
            </p:extLst>
          </p:nvPr>
        </p:nvGraphicFramePr>
        <p:xfrm>
          <a:off x="3182588" y="33906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0" name="Group 49"/>
          <p:cNvGrpSpPr/>
          <p:nvPr/>
        </p:nvGrpSpPr>
        <p:grpSpPr>
          <a:xfrm>
            <a:off x="2842546" y="3507437"/>
            <a:ext cx="2364710" cy="372168"/>
            <a:chOff x="6811148" y="2979136"/>
            <a:chExt cx="2364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786305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กิโลเมตร	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2732520" y="34063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3273469" y="4327921"/>
            <a:ext cx="1974837" cy="45813"/>
            <a:chOff x="7667110" y="4183383"/>
            <a:chExt cx="324769" cy="45813"/>
          </a:xfrm>
        </p:grpSpPr>
        <p:cxnSp>
          <p:nvCxnSpPr>
            <p:cNvPr id="56" name="Straight Connector 5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/>
          <p:cNvSpPr txBox="1"/>
          <p:nvPr/>
        </p:nvSpPr>
        <p:spPr>
          <a:xfrm>
            <a:off x="1648423" y="288233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683973" y="46017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31605" y="469836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๒ กิโลเมตร ๖๐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50415" y="3478862"/>
            <a:ext cx="2220710" cy="372168"/>
            <a:chOff x="6811148" y="2979136"/>
            <a:chExt cx="222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4253012"/>
              </p:ext>
            </p:extLst>
          </p:nvPr>
        </p:nvGraphicFramePr>
        <p:xfrm>
          <a:off x="8136030" y="38782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8413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กิโลเมตร	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696848" y="34063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8316414" y="4313407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6760347" y="45775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6741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๑๖ กิโลเมตร ๒๕๐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cxnSp>
        <p:nvCxnSpPr>
          <p:cNvPr id="7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2335626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58" grpId="0"/>
      <p:bldP spid="59" grpId="0"/>
      <p:bldP spid="60" grpId="0"/>
      <p:bldP spid="66" grpId="0"/>
      <p:bldP spid="67" grpId="0"/>
      <p:bldP spid="71" grpId="0"/>
      <p:bldP spid="72" grpId="0"/>
      <p:bldP spid="73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5889332"/>
              </p:ext>
            </p:extLst>
          </p:nvPr>
        </p:nvGraphicFramePr>
        <p:xfrm>
          <a:off x="5000667" y="366018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8469208"/>
              </p:ext>
            </p:extLst>
          </p:nvPr>
        </p:nvGraphicFramePr>
        <p:xfrm>
          <a:off x="5026067" y="317258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427756" y="1790856"/>
            <a:ext cx="624964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196 เมตร 91 เซนติเมตร หารด้วย 7 เท่ากับเท่าไร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880618" y="1876854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</a:p>
          </p:txBody>
        </p:sp>
      </p:grpSp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56781" y="278856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เมตร     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4536085" y="318828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68" name="Group 67"/>
          <p:cNvGrpSpPr/>
          <p:nvPr/>
        </p:nvGrpSpPr>
        <p:grpSpPr>
          <a:xfrm>
            <a:off x="5219151" y="4095363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3459884" y="435948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207516" y="445606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๒๘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เมตร ๑๓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3508049" y="262922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4638852" y="3286218"/>
            <a:ext cx="2400710" cy="372168"/>
            <a:chOff x="6811148" y="2979136"/>
            <a:chExt cx="240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6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1508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7" grpId="0"/>
      <p:bldP spid="71" grpId="0"/>
      <p:bldP spid="72" grpId="0"/>
      <p:bldP spid="7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307430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8410818"/>
              </p:ext>
            </p:extLst>
          </p:nvPr>
        </p:nvGraphicFramePr>
        <p:xfrm>
          <a:off x="4723297" y="347367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5792665"/>
              </p:ext>
            </p:extLst>
          </p:nvPr>
        </p:nvGraphicFramePr>
        <p:xfrm>
          <a:off x="4723297" y="298607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162 เซนติเมตร 4 มิลลิเมตร หารด้วย 8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542911" y="2487750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2128746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937737" y="517823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491267" y="5301662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๒๐ เซนติเมตร ๓ มิลลิเมตร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30017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5005281" y="390885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551336" y="2425721"/>
            <a:ext cx="3464094" cy="1171025"/>
            <a:chOff x="2924488" y="1729377"/>
            <a:chExt cx="2173716" cy="617200"/>
          </a:xfrm>
        </p:grpSpPr>
        <p:grpSp>
          <p:nvGrpSpPr>
            <p:cNvPr id="42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44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3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34329" y="1729377"/>
              <a:ext cx="2163875" cy="53531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 ซม.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20 มม.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รวมกับ 4 มม. เป็น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24 มม.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8409853" flipV="1">
            <a:off x="6614974" y="2902701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307769" y="2802115"/>
            <a:ext cx="497512" cy="615401"/>
            <a:chOff x="3899914" y="2041866"/>
            <a:chExt cx="457974" cy="615401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5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761329" y="3496472"/>
            <a:ext cx="2421906" cy="1111964"/>
            <a:chOff x="2924488" y="1729377"/>
            <a:chExt cx="2121790" cy="617200"/>
          </a:xfrm>
        </p:grpSpPr>
        <p:grpSp>
          <p:nvGrpSpPr>
            <p:cNvPr id="5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162 หารด้วย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8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baseline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ได้</a:t>
              </a: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 20 เศษ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6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537736" flipV="1">
            <a:off x="4172523" y="3766354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3746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2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2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2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9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1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6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336082" y="307430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5047399"/>
              </p:ext>
            </p:extLst>
          </p:nvPr>
        </p:nvGraphicFramePr>
        <p:xfrm>
          <a:off x="4443897" y="3473675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619922"/>
              </p:ext>
            </p:extLst>
          </p:nvPr>
        </p:nvGraphicFramePr>
        <p:xfrm>
          <a:off x="4443897" y="298607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124 กิโลเมตร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500 เมตร หารด้วย 5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263511" y="2487750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กิโล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	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658337" y="2128746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658337" y="517823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211867" y="5301662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๒๔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กิโลเมตร ๙๐๐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182515" y="30017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4725881" y="390885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271936" y="2425721"/>
            <a:ext cx="3675464" cy="1477328"/>
            <a:chOff x="2924488" y="1729377"/>
            <a:chExt cx="2173716" cy="778640"/>
          </a:xfrm>
        </p:grpSpPr>
        <p:grpSp>
          <p:nvGrpSpPr>
            <p:cNvPr id="42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44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3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34329" y="1729377"/>
              <a:ext cx="2163875" cy="7786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ก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ม.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4,000 ม.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รวมกับ 500 ม. เป็น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4,500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ม.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8409853" flipV="1">
            <a:off x="6335574" y="2902701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82195" y="2802115"/>
            <a:ext cx="769089" cy="615401"/>
            <a:chOff x="3673302" y="2041866"/>
            <a:chExt cx="707968" cy="615401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4500</a:t>
              </a:r>
            </a:p>
          </p:txBody>
        </p:sp>
      </p:grpSp>
      <p:grpSp>
        <p:nvGrpSpPr>
          <p:cNvPr id="5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481929" y="3496472"/>
            <a:ext cx="2421906" cy="1111964"/>
            <a:chOff x="2924488" y="1729377"/>
            <a:chExt cx="2121790" cy="617200"/>
          </a:xfrm>
        </p:grpSpPr>
        <p:grpSp>
          <p:nvGrpSpPr>
            <p:cNvPr id="5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124 หารด้วย 5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ได้ 24 เศษ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537736" flipV="1">
            <a:off x="3893123" y="3766354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4793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2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2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2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9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1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6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599276"/>
              </p:ext>
            </p:extLst>
          </p:nvPr>
        </p:nvGraphicFramePr>
        <p:xfrm>
          <a:off x="7958230" y="355572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65 เซนติเมตร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7 มิลลิเมตร หารด้วย 9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68428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89 เมตร 32 เซนติเมตร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หารด้วย 7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54426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</a:p>
          </p:txBody>
        </p:sp>
      </p:grp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2120910"/>
              </p:ext>
            </p:extLst>
          </p:nvPr>
        </p:nvGraphicFramePr>
        <p:xfrm>
          <a:off x="3182588" y="39798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8514898"/>
              </p:ext>
            </p:extLst>
          </p:nvPr>
        </p:nvGraphicFramePr>
        <p:xfrm>
          <a:off x="3182588" y="34922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0" name="Group 49"/>
          <p:cNvGrpSpPr/>
          <p:nvPr/>
        </p:nvGrpSpPr>
        <p:grpSpPr>
          <a:xfrm>
            <a:off x="2842546" y="3609037"/>
            <a:ext cx="2364710" cy="372168"/>
            <a:chOff x="6811148" y="2979136"/>
            <a:chExt cx="2364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697405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2732520" y="35079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3273469" y="4429521"/>
            <a:ext cx="1974837" cy="45813"/>
            <a:chOff x="7667110" y="4183383"/>
            <a:chExt cx="324769" cy="45813"/>
          </a:xfrm>
        </p:grpSpPr>
        <p:cxnSp>
          <p:nvCxnSpPr>
            <p:cNvPr id="56" name="Straight Connector 5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/>
          <p:cNvSpPr txBox="1"/>
          <p:nvPr/>
        </p:nvSpPr>
        <p:spPr>
          <a:xfrm>
            <a:off x="1648423" y="288233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683973" y="47033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31605" y="479996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๑๔๔ เซนติเมตร ๑ 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50415" y="3643962"/>
            <a:ext cx="2220710" cy="372168"/>
            <a:chOff x="6811148" y="2979136"/>
            <a:chExt cx="222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9372688"/>
              </p:ext>
            </p:extLst>
          </p:nvPr>
        </p:nvGraphicFramePr>
        <p:xfrm>
          <a:off x="7958230" y="404332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เมตร   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696848" y="35714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68" name="Group 67"/>
          <p:cNvGrpSpPr/>
          <p:nvPr/>
        </p:nvGrpSpPr>
        <p:grpSpPr>
          <a:xfrm>
            <a:off x="8240214" y="4478507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6760347" y="4742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8392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๑๒ เมตร ๗๖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836975" y="3310618"/>
            <a:ext cx="497512" cy="615401"/>
            <a:chOff x="3899914" y="2041866"/>
            <a:chExt cx="457974" cy="615401"/>
          </a:xfrm>
        </p:grpSpPr>
        <p:cxnSp>
          <p:nvCxnSpPr>
            <p:cNvPr id="7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27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357241" y="3388008"/>
            <a:ext cx="745228" cy="615401"/>
            <a:chOff x="3753721" y="2041866"/>
            <a:chExt cx="686004" cy="615401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53721" y="2041866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532</a:t>
              </a:r>
            </a:p>
          </p:txBody>
        </p:sp>
      </p:grpSp>
      <p:cxnSp>
        <p:nvCxnSpPr>
          <p:cNvPr id="80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621408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58" grpId="0"/>
      <p:bldP spid="59" grpId="0"/>
      <p:bldP spid="60" grpId="0"/>
      <p:bldP spid="66" grpId="0"/>
      <p:bldP spid="67" grpId="0"/>
      <p:bldP spid="71" grpId="0"/>
      <p:bldP spid="72" grpId="0"/>
      <p:bldP spid="73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4712781"/>
              </p:ext>
            </p:extLst>
          </p:nvPr>
        </p:nvGraphicFramePr>
        <p:xfrm>
          <a:off x="8136030" y="33906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22 กิโลเมตร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 เมตร หารด้วย 3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68428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178 กิโลเมตร 824 เมตร หารด้วย 8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54426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333F50"/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333F50"/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791903"/>
              </p:ext>
            </p:extLst>
          </p:nvPr>
        </p:nvGraphicFramePr>
        <p:xfrm>
          <a:off x="3182588" y="38782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7055011"/>
              </p:ext>
            </p:extLst>
          </p:nvPr>
        </p:nvGraphicFramePr>
        <p:xfrm>
          <a:off x="3182588" y="33906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0" name="Group 49"/>
          <p:cNvGrpSpPr/>
          <p:nvPr/>
        </p:nvGrpSpPr>
        <p:grpSpPr>
          <a:xfrm>
            <a:off x="2842546" y="3507437"/>
            <a:ext cx="2364710" cy="372168"/>
            <a:chOff x="6811148" y="2979136"/>
            <a:chExt cx="2364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786305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กิโลเมตร	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2732520" y="34063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3273469" y="4327921"/>
            <a:ext cx="1974837" cy="45813"/>
            <a:chOff x="7667110" y="4183383"/>
            <a:chExt cx="324769" cy="45813"/>
          </a:xfrm>
        </p:grpSpPr>
        <p:cxnSp>
          <p:nvCxnSpPr>
            <p:cNvPr id="56" name="Straight Connector 5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/>
          <p:cNvSpPr txBox="1"/>
          <p:nvPr/>
        </p:nvSpPr>
        <p:spPr>
          <a:xfrm>
            <a:off x="1648423" y="288233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683973" y="46017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31605" y="469836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๗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กิโลเมตร ๓๕๐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50415" y="3478862"/>
            <a:ext cx="2220710" cy="372168"/>
            <a:chOff x="6811148" y="2979136"/>
            <a:chExt cx="222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1241899"/>
              </p:ext>
            </p:extLst>
          </p:nvPr>
        </p:nvGraphicFramePr>
        <p:xfrm>
          <a:off x="8136030" y="38782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8413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กิโลเมตร	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696848" y="34063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grpSp>
        <p:nvGrpSpPr>
          <p:cNvPr id="68" name="Group 67"/>
          <p:cNvGrpSpPr/>
          <p:nvPr/>
        </p:nvGrpSpPr>
        <p:grpSpPr>
          <a:xfrm>
            <a:off x="8316414" y="4313407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6760347" y="45775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6741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๒๒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กิโลเมตร ๓๕๓ 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546599" y="3220699"/>
            <a:ext cx="809951" cy="615401"/>
            <a:chOff x="3705833" y="2041866"/>
            <a:chExt cx="745583" cy="615401"/>
          </a:xfrm>
        </p:grpSpPr>
        <p:cxnSp>
          <p:nvCxnSpPr>
            <p:cNvPr id="7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05833" y="2041866"/>
              <a:ext cx="74558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1,050</a:t>
              </a:r>
            </a:p>
          </p:txBody>
        </p: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433258" y="3203723"/>
            <a:ext cx="873657" cy="615401"/>
            <a:chOff x="3729023" y="2041866"/>
            <a:chExt cx="804226" cy="615401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29023" y="2041866"/>
              <a:ext cx="804226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2,824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cxnSp>
        <p:nvCxnSpPr>
          <p:cNvPr id="80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2778515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58" grpId="0"/>
      <p:bldP spid="59" grpId="0"/>
      <p:bldP spid="60" grpId="0"/>
      <p:bldP spid="66" grpId="0"/>
      <p:bldP spid="67" grpId="0"/>
      <p:bldP spid="71" grpId="0"/>
      <p:bldP spid="72" grpId="0"/>
      <p:bldP spid="7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4469070"/>
              </p:ext>
            </p:extLst>
          </p:nvPr>
        </p:nvGraphicFramePr>
        <p:xfrm>
          <a:off x="5000667" y="366018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1835000"/>
              </p:ext>
            </p:extLst>
          </p:nvPr>
        </p:nvGraphicFramePr>
        <p:xfrm>
          <a:off x="5026067" y="317258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427756" y="1790856"/>
            <a:ext cx="624964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271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เมตร 14 เซนติเมตร หารด้วย 6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880618" y="1876854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</a:p>
          </p:txBody>
        </p:sp>
      </p:grpSp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56781" y="278856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เมตร     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4536085" y="318828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5219151" y="4095363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3459884" y="435948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207516" y="445606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๔๕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เมตร ๑๙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3508049" y="262922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4638852" y="3286218"/>
            <a:ext cx="2400710" cy="372168"/>
            <a:chOff x="6811148" y="2979136"/>
            <a:chExt cx="240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6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586279" y="2979160"/>
            <a:ext cx="545092" cy="615401"/>
            <a:chOff x="3856115" y="2041866"/>
            <a:chExt cx="501773" cy="615401"/>
          </a:xfrm>
        </p:grpSpPr>
        <p:cxnSp>
          <p:nvCxnSpPr>
            <p:cNvPr id="4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56115" y="2041866"/>
              <a:ext cx="50177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114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0845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7" grpId="0"/>
      <p:bldP spid="71" grpId="0"/>
      <p:bldP spid="72" grpId="0"/>
      <p:bldP spid="73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9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9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9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0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0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0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0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649962" y="1701615"/>
            <a:ext cx="337923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26 เมตร 70 เซนติเมตร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คูณ 6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02824" y="1787613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6869662" y="1689594"/>
            <a:ext cx="337923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59 เซนติเมตร 4 มิลลิเมตร หารด้วย 3 เท่ากับเท่าไร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22524" y="1775592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7818046"/>
              </p:ext>
            </p:extLst>
          </p:nvPr>
        </p:nvGraphicFramePr>
        <p:xfrm>
          <a:off x="8324689" y="409677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1" name="Table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458745"/>
              </p:ext>
            </p:extLst>
          </p:nvPr>
        </p:nvGraphicFramePr>
        <p:xfrm>
          <a:off x="8324689" y="360917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2" name="Group 51"/>
          <p:cNvGrpSpPr/>
          <p:nvPr/>
        </p:nvGrpSpPr>
        <p:grpSpPr>
          <a:xfrm>
            <a:off x="7984647" y="3725983"/>
            <a:ext cx="2364710" cy="372168"/>
            <a:chOff x="6811148" y="2979136"/>
            <a:chExt cx="2364710" cy="372168"/>
          </a:xfrm>
        </p:grpSpPr>
        <p:cxnSp>
          <p:nvCxnSpPr>
            <p:cNvPr id="5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Arc 5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839506" y="312355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เซนติเมตร	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874621" y="36248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8415570" y="4546467"/>
            <a:ext cx="1974837" cy="45813"/>
            <a:chOff x="7667110" y="4183383"/>
            <a:chExt cx="324769" cy="45813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/>
          <p:cNvSpPr txBox="1"/>
          <p:nvPr/>
        </p:nvSpPr>
        <p:spPr>
          <a:xfrm>
            <a:off x="6790524" y="299928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826074" y="482032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73706" y="491690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๑๙ เซนติเมตร ๘ มิลลิเมตร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979076" y="3427564"/>
            <a:ext cx="497512" cy="615401"/>
            <a:chOff x="3899914" y="2041866"/>
            <a:chExt cx="457974" cy="615401"/>
          </a:xfrm>
        </p:grpSpPr>
        <p:cxnSp>
          <p:nvCxnSpPr>
            <p:cNvPr id="6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7009367"/>
              </p:ext>
            </p:extLst>
          </p:nvPr>
        </p:nvGraphicFramePr>
        <p:xfrm>
          <a:off x="3142112" y="322301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8562966"/>
              </p:ext>
            </p:extLst>
          </p:nvPr>
        </p:nvGraphicFramePr>
        <p:xfrm>
          <a:off x="3142112" y="367699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6680234"/>
              </p:ext>
            </p:extLst>
          </p:nvPr>
        </p:nvGraphicFramePr>
        <p:xfrm>
          <a:off x="3142112" y="4171836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9" name="Table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199068"/>
              </p:ext>
            </p:extLst>
          </p:nvPr>
        </p:nvGraphicFramePr>
        <p:xfrm>
          <a:off x="3142112" y="4633999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001000" y="2796448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    เซนติเมตร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71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26484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248209" y="4630647"/>
            <a:ext cx="1944000" cy="27751"/>
            <a:chOff x="1764604" y="5115751"/>
            <a:chExt cx="2935229" cy="27751"/>
          </a:xfrm>
        </p:grpSpPr>
        <p:cxnSp>
          <p:nvCxnSpPr>
            <p:cNvPr id="73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220398" y="5076534"/>
            <a:ext cx="1944000" cy="20131"/>
            <a:chOff x="1764604" y="5115751"/>
            <a:chExt cx="2935229" cy="20131"/>
          </a:xfrm>
        </p:grpSpPr>
        <p:cxnSp>
          <p:nvCxnSpPr>
            <p:cNvPr id="7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495781" y="5258269"/>
            <a:ext cx="31614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๑๖๐ เมตร ๒๐ เซนติเมตร</a:t>
            </a:r>
          </a:p>
        </p:txBody>
      </p:sp>
      <p:cxnSp>
        <p:nvCxnSpPr>
          <p:cNvPr id="83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</p:spTree>
    <p:extLst>
      <p:ext uri="{BB962C8B-B14F-4D97-AF65-F5344CB8AC3E}">
        <p14:creationId xmlns:p14="http://schemas.microsoft.com/office/powerpoint/2010/main" val="251167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55" grpId="0"/>
      <p:bldP spid="56" grpId="0"/>
      <p:bldP spid="60" grpId="0"/>
      <p:bldP spid="61" grpId="0"/>
      <p:bldP spid="62" grpId="0"/>
      <p:bldP spid="70" grpId="0"/>
      <p:bldP spid="78" grpId="0"/>
      <p:bldP spid="79" grpId="0"/>
      <p:bldP spid="80" grpId="0"/>
      <p:bldP spid="81" grpId="0"/>
      <p:bldP spid="82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การหาผลคูณหรือผลหารเกี่ยวกับความยาว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ทำได้โดยคูณหรือหารความยาวทีละหน่วยความยาว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171185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ปัญหาเกี่ยวกับความยาว 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9.9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sp>
        <p:nvSpPr>
          <p:cNvPr id="7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3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3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3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3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pic>
        <p:nvPicPr>
          <p:cNvPr id="134" name="รูปภาพ 8">
            <a:hlinkClick r:id="rId1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2185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2666832"/>
              </p:ext>
            </p:extLst>
          </p:nvPr>
        </p:nvGraphicFramePr>
        <p:xfrm>
          <a:off x="2081222" y="531499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317944"/>
              </p:ext>
            </p:extLst>
          </p:nvPr>
        </p:nvGraphicFramePr>
        <p:xfrm>
          <a:off x="2085734" y="484216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รวมสองวันทอผ้าได้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เมื่อวานแม่ทอผ้าได้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1 เมตร 50 เซนติเมตร วันนี้ทอผ้าได้อีก 1 เมตร 75 เซนติเมตร รวมสองวันแม่ทอผ้าได้กี่เมตร กี่เซนติเมตร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385957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411915"/>
            <a:ext cx="47275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รวมสองวันแม่ทอผ้าได้กี่เมตร กี่เซนติเมตร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984256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908614"/>
            <a:ext cx="496963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เมื่อวานแม่ทอผ้าได้ 1 เมตร 50 เซนติเมตร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วันนี้ทอผ้าได้อีก 1 เมตร 75 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798031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7997487" y="2948500"/>
            <a:ext cx="25923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นำความยาวมาบวกกัน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78419" y="356356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784978"/>
              </p:ext>
            </p:extLst>
          </p:nvPr>
        </p:nvGraphicFramePr>
        <p:xfrm>
          <a:off x="2085734" y="3937154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เมื่อวานแม่ทอผ้าได้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80805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835859"/>
            <a:ext cx="53415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รวมสองวันแม่ทอผ้าได้ ๓ 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๒๕ 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154151" y="4474810"/>
            <a:ext cx="1773287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84739" y="4916600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39" y="4574684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7428" y="3049579"/>
            <a:ext cx="4310910" cy="443673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6402495" y="3631310"/>
            <a:ext cx="210185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เมตร	เซนติเมตร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417647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7761644"/>
              </p:ext>
            </p:extLst>
          </p:nvPr>
        </p:nvGraphicFramePr>
        <p:xfrm>
          <a:off x="2089828" y="4395902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วันนี้ทอผ้าได้อีก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18273" y="4845428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04119" y="5296991"/>
            <a:ext cx="1548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293675" y="4436710"/>
            <a:ext cx="149432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100 ซม. 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 ม.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6580586" y="5765585"/>
            <a:ext cx="1548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06731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33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133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6835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835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693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7935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8935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2185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3185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418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6185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818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8685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9685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1685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2685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3185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3685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4685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6685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7685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8685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4374171"/>
              </p:ext>
            </p:extLst>
          </p:nvPr>
        </p:nvGraphicFramePr>
        <p:xfrm>
          <a:off x="2085734" y="5277591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วันที่สองซ่อมผิวถนนได้ยาวกว่าวันแรก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604498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318894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วันแรกช่างซ่อมผิวถนนได้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4 กิโลเมตร 570 เมตร วันที่สองช่างซ่อมผิวถนนได้ 5 กิโลเมตร วันที่สองช่างซ่อมผิวถนนได้ยาวกว่าวันแรกเท่าไร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15372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179687"/>
            <a:ext cx="52645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วันที่สองช่างซ่อมผิวถนนได้ยาวกว่าวันแรกเท่าไร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752028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661872"/>
            <a:ext cx="564770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วันแรกช่างซ่อมผิวถนนได้ 4 กิโลเมตร 570 เมตร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วันที่สองช่างซ่อมผิวถนนได้ 5 กิโลเมตร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609345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8558229" y="2965071"/>
            <a:ext cx="24513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นำความยาวมาลบกัน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78419" y="399898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177702"/>
              </p:ext>
            </p:extLst>
          </p:nvPr>
        </p:nvGraphicFramePr>
        <p:xfrm>
          <a:off x="2085734" y="4372578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วันที่สองซ่อมผิวถนนได้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80805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835859"/>
            <a:ext cx="56124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วันที่สองซ่อมผิวถนนได้ยาวกว่าวันแรก ๔๓๐ เมตร</a:t>
            </a: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268721" y="3855738"/>
            <a:ext cx="2705828" cy="1659379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271731" y="4393978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3895" y="2702239"/>
            <a:ext cx="5159632" cy="1016158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6300897" y="3921593"/>
            <a:ext cx="200888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กิโลเมตร	    เมตร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461190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8172947"/>
              </p:ext>
            </p:extLst>
          </p:nvPr>
        </p:nvGraphicFramePr>
        <p:xfrm>
          <a:off x="2089828" y="483132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วันแรกซ่อมผิวถนนได้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18273" y="5280852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04119" y="5732415"/>
            <a:ext cx="1548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419267" y="4007443"/>
            <a:ext cx="260680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กม.</a:t>
            </a:r>
            <a:r>
              <a:rPr kumimoji="0" lang="th-TH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เท่ากับ 1,000 ม.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กม. เท่ากับ 4 กม. 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1,000 ม.</a:t>
            </a:r>
            <a:endParaRPr kumimoji="0" lang="th-TH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584881" y="4192985"/>
            <a:ext cx="724900" cy="615401"/>
            <a:chOff x="3690597" y="2041866"/>
            <a:chExt cx="667291" cy="615401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90597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554188" y="4180880"/>
            <a:ext cx="542021" cy="615401"/>
            <a:chOff x="3912384" y="2041866"/>
            <a:chExt cx="498947" cy="615401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5223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96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196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915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8915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846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9465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465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3715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4715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71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7715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971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0215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1215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1715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2215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3215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4215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5215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7215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8215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9215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479263"/>
              </p:ext>
            </p:extLst>
          </p:nvPr>
        </p:nvGraphicFramePr>
        <p:xfrm>
          <a:off x="2131416" y="369357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แก้วน้ำสูงกว่าแก้วกินยา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445546" y="-2969421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131416" y="953971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แก้วน้ำสูง 9 เซนติเมตร 4 มิลลิเมตร แก้วกินยาสูง 45 มิลลิเมตร แก้วน้ำสูงกว่าแก้วกินยากี่เซนติเมตร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กี่มิลลิเมตร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224101" y="241497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2262788"/>
              </p:ext>
            </p:extLst>
          </p:nvPr>
        </p:nvGraphicFramePr>
        <p:xfrm>
          <a:off x="2131416" y="278856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แก้วน้ำสูง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224101" y="45723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99504" y="4600182"/>
            <a:ext cx="57502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แก้วน้ำสูงกว่าแก้วกินยา ๔ เซนติเมตร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๙ มิลลิเมตร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8894686" y="2943568"/>
            <a:ext cx="2147443" cy="142185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346579" y="2337575"/>
            <a:ext cx="228940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เซนติ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เมตร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มิลลิเมตร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226484" y="302788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9273186"/>
              </p:ext>
            </p:extLst>
          </p:nvPr>
        </p:nvGraphicFramePr>
        <p:xfrm>
          <a:off x="2135510" y="3247308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แก้วกินยาสูง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63955" y="3696834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49801" y="4148397"/>
            <a:ext cx="1548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154367" y="3193372"/>
            <a:ext cx="1874231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45 มม.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เท่ากับ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 ซม. 5 มม.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630563" y="2608967"/>
            <a:ext cx="724900" cy="615401"/>
            <a:chOff x="3690597" y="2041866"/>
            <a:chExt cx="667291" cy="615401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90597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14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599870" y="2596862"/>
            <a:ext cx="542021" cy="615401"/>
            <a:chOff x="3912384" y="2041866"/>
            <a:chExt cx="498947" cy="615401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8545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44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44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445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445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444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4945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945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6445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7445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8445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9445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1445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2445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3445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กระดาษสีขาวยาว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 เมตร 25 เซนติเมตร กระดาษสีฟ้ายาวกว่ากระดาษสีขาว 1 เมตร 30 เซนติเมตร กระดาษสีฟ้ายาวเท่าไร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5320143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กระดาษสีฟ้ายาว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7671525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กระดาษสีขาวยาว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499884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026655"/>
            <a:ext cx="47147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กระดาษสีฟ้ายาว ๖ เมตร ๕๕ เซนติเมตร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19046" y="2618910"/>
            <a:ext cx="210185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	เซนติเมตร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2505943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กระดาษสีฟ้ายาวกว่ากระดาษสีขาว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34824" y="3963654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20670" y="4429731"/>
            <a:ext cx="154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5618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ระยะทางจากบ้านไปวัด 5,500 เมตร ระยะทางจากบ้านไปสวนสนุก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7 กิโลเมตร 150 เมตร ระยะทางใดยาวกว่า และยาวกว่าอยู่เท่าไร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319001"/>
              </p:ext>
            </p:extLst>
          </p:nvPr>
        </p:nvGraphicFramePr>
        <p:xfrm>
          <a:off x="2972488" y="410673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ระยะทางจากบ้านไปสวนสนุกยาวกว่า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582011"/>
              </p:ext>
            </p:extLst>
          </p:nvPr>
        </p:nvGraphicFramePr>
        <p:xfrm>
          <a:off x="2972488" y="310012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ระยะทางจากบ้านไปสวนสนุก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45865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ระยะทางจากบ้านไปสวนสนุกยาวกว่าและ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ยาวกว่าอยู่ ๑ กิโลเมตร ๖๕๐ เมตร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187651" y="2547543"/>
            <a:ext cx="200888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กิโลเมตร	    เมตร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06755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1683819"/>
              </p:ext>
            </p:extLst>
          </p:nvPr>
        </p:nvGraphicFramePr>
        <p:xfrm>
          <a:off x="2976582" y="361693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ระยะทางจากบ้านไปวัด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6" name="Straight Connector 75"/>
          <p:cNvCxnSpPr/>
          <p:nvPr/>
        </p:nvCxnSpPr>
        <p:spPr>
          <a:xfrm>
            <a:off x="7505027" y="4080970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490873" y="4561561"/>
            <a:ext cx="1548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413579" y="2906017"/>
            <a:ext cx="724900" cy="608533"/>
            <a:chOff x="3610431" y="2041866"/>
            <a:chExt cx="667291" cy="608533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38781" y="2431477"/>
              <a:ext cx="480628" cy="2189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10431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1150</a:t>
              </a:r>
            </a:p>
          </p:txBody>
        </p:sp>
      </p:grpSp>
      <p:grpSp>
        <p:nvGrpSpPr>
          <p:cNvPr id="8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455456" y="2908428"/>
            <a:ext cx="542021" cy="615401"/>
            <a:chOff x="3912384" y="2041866"/>
            <a:chExt cx="498947" cy="615401"/>
          </a:xfrm>
        </p:grpSpPr>
        <p:cxnSp>
          <p:nvCxnSpPr>
            <p:cNvPr id="8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47150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กล่องกระดาษทิชชูสูง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8 เซนติเมตร 6 มิลลิเมตร วางซ้อนกัน 2 กล่อง สูงเท่าไร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0712832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วางซ้อนกัน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2 กล่องสูง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1019890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กล่องกระดาษทิชชูสูง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57284"/>
            <a:ext cx="59442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วางซ้อนกัน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 กล่องสูง ๑๗ เซนติเมตร ๒ มิลลิเมตร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6986817" y="2618910"/>
            <a:ext cx="239360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เซนติเมตร</a:t>
            </a:r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มิลลิเมตร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7617088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วางซ้อนกัน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2 กล่อง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47740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319072" y="4429731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7928016"/>
              </p:ext>
            </p:extLst>
          </p:nvPr>
        </p:nvGraphicFramePr>
        <p:xfrm>
          <a:off x="2898792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57" name="Group 56"/>
          <p:cNvGrpSpPr/>
          <p:nvPr/>
        </p:nvGrpSpPr>
        <p:grpSpPr>
          <a:xfrm>
            <a:off x="7315579" y="4903251"/>
            <a:ext cx="1692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126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0899354"/>
              </p:ext>
            </p:extLst>
          </p:nvPr>
        </p:nvGraphicFramePr>
        <p:xfrm>
          <a:off x="2976582" y="3616930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น้ำลงต่ำสุด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ระดับนน้ำที่อ่าวสัตหีบน้ำขึ้นสูงสุด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 เมตร 92 เซนติเมตร น้ำลงต่ำสุด 61 เซนติเมตร ระดับน้ำขึ้นสูงสุดสูงกว่าระดับน้ำลงต่ำสุดเท่าไร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9686648"/>
              </p:ext>
            </p:extLst>
          </p:nvPr>
        </p:nvGraphicFramePr>
        <p:xfrm>
          <a:off x="2972488" y="4106737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ระดับน้ำขึ้นสูงสุดสูงกว่าระดับน้ำลงต่ำสุด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0937713"/>
              </p:ext>
            </p:extLst>
          </p:nvPr>
        </p:nvGraphicFramePr>
        <p:xfrm>
          <a:off x="2972488" y="3100126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น้ำขึ้นสูงสุด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726833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ระดับน้ำขึ้นสูงสุดสูงกว่าระดับน้ำลงต่ำสุด ๒ เมตร ๓๑ เซนติเมตร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521479" y="2547543"/>
            <a:ext cx="220605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เมตร	 เซนติเมตร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332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76" name="Straight Connector 75"/>
          <p:cNvCxnSpPr/>
          <p:nvPr/>
        </p:nvCxnSpPr>
        <p:spPr>
          <a:xfrm>
            <a:off x="7853370" y="4080970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839216" y="4561561"/>
            <a:ext cx="1548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89538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ผนังห้องยาว 4 เมตร 50 เซนติเมตร นำโต๊ะทำงานยาว 1 เมตร 20 เซนติเมตร วางติดกับผนังห้อง เหลือความยาวของผนังห้องเท่าไร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978504"/>
              </p:ext>
            </p:extLst>
          </p:nvPr>
        </p:nvGraphicFramePr>
        <p:xfrm>
          <a:off x="2976582" y="3616930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นำโต๊ะทำงานวางติดผนังห้องยาว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3008103"/>
              </p:ext>
            </p:extLst>
          </p:nvPr>
        </p:nvGraphicFramePr>
        <p:xfrm>
          <a:off x="2972488" y="4106737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เหลือความยาวของผนังห้อง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6" name="TextBox 45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9" name="Table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8112307"/>
              </p:ext>
            </p:extLst>
          </p:nvPr>
        </p:nvGraphicFramePr>
        <p:xfrm>
          <a:off x="2972488" y="3100126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ผนังห้องยาว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60" name="TextBox 59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940576" y="4708547"/>
            <a:ext cx="58496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เหลือความยาวของผนังห้อง ๓ เมตร ๓๐ เซนติเมตร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521479" y="2547543"/>
            <a:ext cx="220605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เมตร	 เซนติเมตร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332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4" name="Straight Connector 63"/>
          <p:cNvCxnSpPr/>
          <p:nvPr/>
        </p:nvCxnSpPr>
        <p:spPr>
          <a:xfrm>
            <a:off x="7853370" y="4080970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7839216" y="4561561"/>
            <a:ext cx="1548000" cy="31299"/>
            <a:chOff x="7665492" y="4183383"/>
            <a:chExt cx="325618" cy="31299"/>
          </a:xfrm>
        </p:grpSpPr>
        <p:cxnSp>
          <p:nvCxnSpPr>
            <p:cNvPr id="66" name="Straight Connector 6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87942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6" grpId="0"/>
      <p:bldP spid="60" grpId="0"/>
      <p:bldP spid="61" grpId="0"/>
      <p:bldP spid="62" grpId="0"/>
      <p:bldP spid="63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สมชายปั่นจักรยานช่วงแรกได้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15 กิโลเมตร 350 เมตร ช่วงที่สองปั่นจักรยานได้อีก 12 กิโลเมตร 800 เมตร รวมสองช่วงสมชายปั่นจักรยานได้ระยะทางเท่าไร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0305639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รวมสองช่วงสมชายปั่นจักรยานได้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23509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สมชายปั่นจักรยานช่วงแรกได้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1" name="TextBox 70"/>
          <p:cNvSpPr txBox="1"/>
          <p:nvPr/>
        </p:nvSpPr>
        <p:spPr>
          <a:xfrm>
            <a:off x="1994970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70373" y="5157284"/>
            <a:ext cx="76835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รวมสองช่วงสมชายปั่นจักรยานได้ระยะทาง ๒๘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กิโลเมตร ๑๕๐ 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986817" y="2618910"/>
            <a:ext cx="203773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เมตร</a:t>
            </a:r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 เมตร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4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5" name="Table 7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9244887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ช่วงที่สองปั่นจักรยานได้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6" name="Straight Connector 75"/>
          <p:cNvCxnSpPr/>
          <p:nvPr/>
        </p:nvCxnSpPr>
        <p:spPr>
          <a:xfrm>
            <a:off x="7347740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319072" y="4429731"/>
            <a:ext cx="1692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81" name="Table 8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8438224"/>
              </p:ext>
            </p:extLst>
          </p:nvPr>
        </p:nvGraphicFramePr>
        <p:xfrm>
          <a:off x="2898792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82" name="Group 81"/>
          <p:cNvGrpSpPr/>
          <p:nvPr/>
        </p:nvGrpSpPr>
        <p:grpSpPr>
          <a:xfrm>
            <a:off x="7315579" y="4903251"/>
            <a:ext cx="1692000" cy="31299"/>
            <a:chOff x="7665492" y="4183383"/>
            <a:chExt cx="325618" cy="31299"/>
          </a:xfrm>
        </p:grpSpPr>
        <p:cxnSp>
          <p:nvCxnSpPr>
            <p:cNvPr id="83" name="Straight Connector 8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40668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69" grpId="0"/>
      <p:bldP spid="71" grpId="0"/>
      <p:bldP spid="72" grpId="0"/>
      <p:bldP spid="73" grpId="0"/>
      <p:bldP spid="7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3945214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ปัญหาเกี่ยวกับความยาว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9.10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401368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689348"/>
              </p:ext>
            </p:extLst>
          </p:nvPr>
        </p:nvGraphicFramePr>
        <p:xfrm>
          <a:off x="2081222" y="5140831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8662037"/>
              </p:ext>
            </p:extLst>
          </p:nvPr>
        </p:nvGraphicFramePr>
        <p:xfrm>
          <a:off x="2085734" y="4667999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นำมาวางต่อกันจะยาว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ครูมีกระดาษสียาวแผ่นละ 16 เซนติเมตร 5 มิลลิเมตร จำนวน 12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แผ่น นำมาวางต่อกันจะยาวเท่าไร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385957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411915"/>
            <a:ext cx="31293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นำมาวางต่อกันจะยาวเท่าไร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897172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879586"/>
            <a:ext cx="78822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ครูมีกระดาษสียาวแผ่นละ 16 เซนติเมตร 5 มิลลิเมตร จำนวน 12 แผ่น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391635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540202" y="2382164"/>
            <a:ext cx="693099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กระดาษยาวแผ่นละ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16 เซนติเมตร 5 มิลลิเมตร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วางต่อกันจำนวน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12 แผ่น หาความยาวทั้งหมดได้จากการคูณ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178419" y="338939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2264783"/>
              </p:ext>
            </p:extLst>
          </p:nvPr>
        </p:nvGraphicFramePr>
        <p:xfrm>
          <a:off x="2085734" y="3762986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กระดาษยาวแผ่นละ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63388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661691"/>
            <a:ext cx="44598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นำมาวางต่อกันจะยาว ๑๙๘ เซนติเมตร</a:t>
            </a: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154151" y="4561899"/>
            <a:ext cx="1773287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84739" y="4742432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39" y="4661773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184783" y="3457142"/>
            <a:ext cx="228940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เซนติเมตร  มิลลิเมตร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4002311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5112079"/>
              </p:ext>
            </p:extLst>
          </p:nvPr>
        </p:nvGraphicFramePr>
        <p:xfrm>
          <a:off x="2089828" y="4221734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357015" y="4671260"/>
            <a:ext cx="18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357377" y="5122823"/>
            <a:ext cx="1800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213529" y="4523799"/>
            <a:ext cx="165462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มม.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เท่ากับ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ซม.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6377387" y="5591417"/>
            <a:ext cx="1800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/>
          <p:cNvSpPr txBox="1"/>
          <p:nvPr/>
        </p:nvSpPr>
        <p:spPr>
          <a:xfrm>
            <a:off x="8409052" y="4229303"/>
            <a:ext cx="67518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แผ่น</a:t>
            </a:r>
          </a:p>
        </p:txBody>
      </p:sp>
    </p:spTree>
    <p:extLst>
      <p:ext uri="{BB962C8B-B14F-4D97-AF65-F5344CB8AC3E}">
        <p14:creationId xmlns:p14="http://schemas.microsoft.com/office/powerpoint/2010/main" val="555440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2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2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10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1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2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3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7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8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8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9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15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25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3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3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45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65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7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8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  <p:bldP spid="4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46070" y="-3966607"/>
            <a:ext cx="1028946" cy="9733789"/>
          </a:xfrm>
          <a:prstGeom prst="round2SameRect">
            <a:avLst>
              <a:gd name="adj1" fmla="val 34483"/>
              <a:gd name="adj2" fmla="val 17556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420216" y="536608"/>
            <a:ext cx="949077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พลอยเดินออกกำลังกายรอบสวนสาธารณะ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 รอบ ได้ระยะทาง 16 กิโลเมตร 500 เมตร ถ้าแต่ละรอบพลอยเดินได้ระยะทางเท่ากัน พลอยเดินรอบละกี่กิโลเมตร กี่เมตร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342415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368373"/>
            <a:ext cx="399500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พลอยเดินรอบละกี่กิโลเมตร กี่เมตร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795574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777988"/>
            <a:ext cx="8565165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พลอยเดินออกกำลังกายรอบสวนสาธารณะ 5 รอบ ได้ระยะทาง 16 กิโลเมตร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500 เมตร ถ้าแต่ละรอบพลอยเดินได้ระยะทางเท่ากัน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208163" y="2681921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554716" y="2672450"/>
            <a:ext cx="693099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ระยะทางทั้งหมด 16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กิโลเมตร 500 เมตร เดิน 5 รอบ รอบละเท่าๆ กัน หาระยะทางแต่ละรอบได้จากการหาร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192933" y="359259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7927" y="3602992"/>
            <a:ext cx="896112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พลอยเดินออกกำลังกายรอบสวนสาธารณะ 5 รอบ ได้ระยะทาง 16 กิโลเมตร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500 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4931167" y="4685123"/>
            <a:ext cx="2220710" cy="372168"/>
            <a:chOff x="6811148" y="2979136"/>
            <a:chExt cx="2220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Arc 6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1034647"/>
              </p:ext>
            </p:extLst>
          </p:nvPr>
        </p:nvGraphicFramePr>
        <p:xfrm>
          <a:off x="5038982" y="505546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7273526"/>
              </p:ext>
            </p:extLst>
          </p:nvPr>
        </p:nvGraphicFramePr>
        <p:xfrm>
          <a:off x="5038982" y="459688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829568" y="420016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กิโล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	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4777600" y="4569050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5320966" y="5519668"/>
            <a:ext cx="1800000" cy="31299"/>
            <a:chOff x="7665492" y="4183383"/>
            <a:chExt cx="325618" cy="31299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377280" y="4412930"/>
            <a:ext cx="769089" cy="615401"/>
            <a:chOff x="3673302" y="2041866"/>
            <a:chExt cx="707968" cy="615401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500</a:t>
              </a: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66318" y="5032880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พลอยเดินรอบละ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1178419" y="563388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1966738" y="5661691"/>
            <a:ext cx="47820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พลอยเดินรอบละ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๓ กิโลเมตร ๓๐๐ 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750129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96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196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6115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115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846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9465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9915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0915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8215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21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1215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241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2915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4915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265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8465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9465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60465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44" grpId="0"/>
      <p:bldP spid="72" grpId="0"/>
      <p:bldP spid="73" grpId="0"/>
      <p:bldP spid="80" grpId="0"/>
      <p:bldP spid="81" grpId="0"/>
      <p:bldP spid="82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4246862"/>
              </p:ext>
            </p:extLst>
          </p:nvPr>
        </p:nvGraphicFramePr>
        <p:xfrm>
          <a:off x="2350369" y="436949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2215038"/>
              </p:ext>
            </p:extLst>
          </p:nvPr>
        </p:nvGraphicFramePr>
        <p:xfrm>
          <a:off x="2354881" y="386763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สูง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268341" y="-2774003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954211" y="1149389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กระเบื้องหนา 1 เซนติเมตร 4 มิลลิเมตร วางซ้อนกัน 25 แผ่น สูงเท่าไร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447566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6179327"/>
              </p:ext>
            </p:extLst>
          </p:nvPr>
        </p:nvGraphicFramePr>
        <p:xfrm>
          <a:off x="2354881" y="2817477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กระเบื้องหนา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447566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322969" y="4948406"/>
            <a:ext cx="22397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สูง ๓๕ เซนติเมตร</a:t>
            </a: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423298" y="3717988"/>
            <a:ext cx="1773287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453886" y="3898521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10069886" y="3817862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453930" y="2511633"/>
            <a:ext cx="228940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เซนติเมตร  มิลลิเมตร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449949" y="3056802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7382754"/>
              </p:ext>
            </p:extLst>
          </p:nvPr>
        </p:nvGraphicFramePr>
        <p:xfrm>
          <a:off x="2358975" y="3377823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วางซ้อนกัน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26162" y="3827349"/>
            <a:ext cx="18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26524" y="4322454"/>
            <a:ext cx="1800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482676" y="3679888"/>
            <a:ext cx="165462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มม.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เท่ากับ 1 ซม.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6646534" y="4820076"/>
            <a:ext cx="1800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/>
          <p:cNvSpPr txBox="1"/>
          <p:nvPr/>
        </p:nvSpPr>
        <p:spPr>
          <a:xfrm>
            <a:off x="8678199" y="3327336"/>
            <a:ext cx="67518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แผ่น</a:t>
            </a:r>
          </a:p>
        </p:txBody>
      </p:sp>
    </p:spTree>
    <p:extLst>
      <p:ext uri="{BB962C8B-B14F-4D97-AF65-F5344CB8AC3E}">
        <p14:creationId xmlns:p14="http://schemas.microsoft.com/office/powerpoint/2010/main" val="249486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98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98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98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98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98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48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98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98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98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98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48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698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798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98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98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98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  <p:bldP spid="4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พ่อขับรถ 1 ชั่วโมง ได้ระยะทาง 85 กิโลเมตร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350 เมตร ถ้าแต่ละชั่วโมงพ่อขับรถได้ระยะทางเท่ากัน ในเวลา 4 ชั่วโมง พ่อขับรถได้ระยะทางเท่าไร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644506"/>
              </p:ext>
            </p:extLst>
          </p:nvPr>
        </p:nvGraphicFramePr>
        <p:xfrm>
          <a:off x="3047055" y="436949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1" name="Table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5139948"/>
              </p:ext>
            </p:extLst>
          </p:nvPr>
        </p:nvGraphicFramePr>
        <p:xfrm>
          <a:off x="3051567" y="386763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พ่อขับรถได้ระยะทาง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7" name="TextBox 56"/>
          <p:cNvSpPr txBox="1"/>
          <p:nvPr/>
        </p:nvSpPr>
        <p:spPr>
          <a:xfrm>
            <a:off x="2144252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4544185"/>
              </p:ext>
            </p:extLst>
          </p:nvPr>
        </p:nvGraphicFramePr>
        <p:xfrm>
          <a:off x="3051567" y="2817477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พ่อขับรถ 1 ชั่วโมง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ได้ระยะทาง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9" name="TextBox 58"/>
          <p:cNvSpPr txBox="1"/>
          <p:nvPr/>
        </p:nvSpPr>
        <p:spPr>
          <a:xfrm>
            <a:off x="2144252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4948406"/>
            <a:ext cx="55178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พ่อขับรถได้ระยะทาง ๓๔๑ กิโลเมตร ๔๐๐ เมตร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7252214" y="2511633"/>
            <a:ext cx="182934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เมตร   เมตร</a:t>
            </a:r>
          </a:p>
        </p:txBody>
      </p:sp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46635" y="3056802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8" name="Table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0458129"/>
              </p:ext>
            </p:extLst>
          </p:nvPr>
        </p:nvGraphicFramePr>
        <p:xfrm>
          <a:off x="3055661" y="3377823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ในเวลา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9" name="Straight Connector 78"/>
          <p:cNvCxnSpPr/>
          <p:nvPr/>
        </p:nvCxnSpPr>
        <p:spPr>
          <a:xfrm>
            <a:off x="7308334" y="3827349"/>
            <a:ext cx="180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Group 80"/>
          <p:cNvGrpSpPr/>
          <p:nvPr/>
        </p:nvGrpSpPr>
        <p:grpSpPr>
          <a:xfrm>
            <a:off x="7308696" y="4322454"/>
            <a:ext cx="1800000" cy="31299"/>
            <a:chOff x="7665492" y="4183383"/>
            <a:chExt cx="325618" cy="31299"/>
          </a:xfrm>
        </p:grpSpPr>
        <p:cxnSp>
          <p:nvCxnSpPr>
            <p:cNvPr id="82" name="Straight Connector 8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" name="Group 84"/>
          <p:cNvGrpSpPr/>
          <p:nvPr/>
        </p:nvGrpSpPr>
        <p:grpSpPr>
          <a:xfrm>
            <a:off x="7328706" y="4820076"/>
            <a:ext cx="1800000" cy="31299"/>
            <a:chOff x="7665492" y="4183383"/>
            <a:chExt cx="325618" cy="31299"/>
          </a:xfrm>
        </p:grpSpPr>
        <p:cxnSp>
          <p:nvCxnSpPr>
            <p:cNvPr id="86" name="Straight Connector 8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TextBox 89"/>
          <p:cNvSpPr txBox="1"/>
          <p:nvPr/>
        </p:nvSpPr>
        <p:spPr>
          <a:xfrm>
            <a:off x="9281109" y="3327336"/>
            <a:ext cx="8627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ชั่วโมง</a:t>
            </a:r>
          </a:p>
        </p:txBody>
      </p:sp>
    </p:spTree>
    <p:extLst>
      <p:ext uri="{BB962C8B-B14F-4D97-AF65-F5344CB8AC3E}">
        <p14:creationId xmlns:p14="http://schemas.microsoft.com/office/powerpoint/2010/main" val="4094569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9" grpId="0"/>
      <p:bldP spid="60" grpId="0"/>
      <p:bldP spid="76" grpId="0"/>
      <p:bldP spid="77" grpId="0"/>
      <p:bldP spid="90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กล่องขนมยาว 8 เซนติเมตร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ถ้าวางกล่องขนมเรียงตามแนวยาวในตู้โชว์ที่ยาว 1 เมตร 20 เซนติเมตร จะวางกล่องขนมได้กี่กล่อง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2065173" y="2524561"/>
            <a:ext cx="7659398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987425" algn="l"/>
                <a:tab pos="5384800" algn="l"/>
              </a:tabLst>
            </a:pPr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วิธีทำ</a:t>
            </a:r>
          </a:p>
          <a:p>
            <a:pPr>
              <a:tabLst>
                <a:tab pos="987425" algn="l"/>
                <a:tab pos="5384800" algn="l"/>
              </a:tabLst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ตู้โชว์ยาว 1 เมตร 20 เซนติเมตร หรือ 	120 เซนติเมตร</a:t>
            </a:r>
          </a:p>
          <a:p>
            <a:pPr>
              <a:tabLst>
                <a:tab pos="987425" algn="l"/>
                <a:tab pos="5384800" algn="l"/>
              </a:tabLst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กล่องขนมยาว	  8 เซนติเมตร</a:t>
            </a:r>
          </a:p>
          <a:p>
            <a:pPr>
              <a:tabLst>
                <a:tab pos="987425" algn="l"/>
                <a:tab pos="3671888" algn="l"/>
                <a:tab pos="5384800" algn="l"/>
              </a:tabLst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จะวางกล่องขนมได้	    120 ÷ 8 </a:t>
            </a:r>
            <a:r>
              <a:rPr lang="en-US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	 15 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เซนติเมตร</a:t>
            </a:r>
          </a:p>
          <a:p>
            <a:pPr>
              <a:tabLst>
                <a:tab pos="987425" algn="l"/>
                <a:tab pos="3671888" algn="l"/>
                <a:tab pos="5384800" algn="l"/>
              </a:tabLst>
            </a:pPr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จะวางกล่องขนมได้ ๒๕ กล่อง		</a:t>
            </a:r>
          </a:p>
        </p:txBody>
      </p:sp>
    </p:spTree>
    <p:extLst>
      <p:ext uri="{BB962C8B-B14F-4D97-AF65-F5344CB8AC3E}">
        <p14:creationId xmlns:p14="http://schemas.microsoft.com/office/powerpoint/2010/main" val="4272931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2650527"/>
              </p:ext>
            </p:extLst>
          </p:nvPr>
        </p:nvGraphicFramePr>
        <p:xfrm>
          <a:off x="5925736" y="4365650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ประเทศอิตาลีทำพิซซ่าที่ยาวที่สุดในโลกในปีพุทธศักราช 2559 ซึ่งยาว 1 กิโลเมตร 855 เมตร ถ้าแบ่งพิซซ่าเป็น 7 ส่วน ส่วนละเท่าๆ กัน แต่ละส่วนจะยาวเท่าไร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079687" y="294044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950841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พิซซ่ายาว	1 กิโลเมตร	855 เมตร</a:t>
            </a:r>
          </a:p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แบ่งเท่าๆ กันเป็น		   7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ส่วน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5817921" y="4453886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732776"/>
              </p:ext>
            </p:extLst>
          </p:nvPr>
        </p:nvGraphicFramePr>
        <p:xfrm>
          <a:off x="5925736" y="4824225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716322" y="3968926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กิโล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	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664354" y="4337813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6207720" y="5288431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64034" y="4181693"/>
            <a:ext cx="769089" cy="615401"/>
            <a:chOff x="3673302" y="2041866"/>
            <a:chExt cx="707968" cy="615401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1855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2" y="4801643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แต่ละส่วนจะยาว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065173" y="540264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430454"/>
            <a:ext cx="33185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แต่ละส่วนจะยาว ๒๖๕ เมตร</a:t>
            </a:r>
          </a:p>
        </p:txBody>
      </p:sp>
    </p:spTree>
    <p:extLst>
      <p:ext uri="{BB962C8B-B14F-4D97-AF65-F5344CB8AC3E}">
        <p14:creationId xmlns:p14="http://schemas.microsoft.com/office/powerpoint/2010/main" val="2430589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แม่ทำผ้าปูโต๊ะแต่ละผืนใช้ผ้ายาว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 เมตร 25 เซนติเมตร ต้องการทำผ้าปูโต๊ะ 6 ผืน แม่ต้องใช้ผ้ายาวเท่าไร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7918435"/>
              </p:ext>
            </p:extLst>
          </p:nvPr>
        </p:nvGraphicFramePr>
        <p:xfrm>
          <a:off x="3047055" y="436949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3" name="Table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365452"/>
              </p:ext>
            </p:extLst>
          </p:nvPr>
        </p:nvGraphicFramePr>
        <p:xfrm>
          <a:off x="3051567" y="386763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แม่ต้องใช้ผ้ายาว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4" name="TextBox 43"/>
          <p:cNvSpPr txBox="1"/>
          <p:nvPr/>
        </p:nvSpPr>
        <p:spPr>
          <a:xfrm>
            <a:off x="2144252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3452096"/>
              </p:ext>
            </p:extLst>
          </p:nvPr>
        </p:nvGraphicFramePr>
        <p:xfrm>
          <a:off x="3051567" y="2817477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แม่ทำผ้าปูโต๊ะแต่ละผืนใช้ผ้ายาว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6" name="TextBox 45"/>
          <p:cNvSpPr txBox="1"/>
          <p:nvPr/>
        </p:nvSpPr>
        <p:spPr>
          <a:xfrm>
            <a:off x="2144252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4948406"/>
            <a:ext cx="48381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แม่ต้องใช้ผ้ายาว ๑๓ เมตร ๕๐ เซนติเมตร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252214" y="2511633"/>
            <a:ext cx="21836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เมตร    เซนติเมตร</a:t>
            </a: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46635" y="3056802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3" name="Table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7949974"/>
              </p:ext>
            </p:extLst>
          </p:nvPr>
        </p:nvGraphicFramePr>
        <p:xfrm>
          <a:off x="3055661" y="3377823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ต้องการทำผ้าปูโต๊ะ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4" name="Straight Connector 63"/>
          <p:cNvCxnSpPr/>
          <p:nvPr/>
        </p:nvCxnSpPr>
        <p:spPr>
          <a:xfrm>
            <a:off x="7473434" y="3827349"/>
            <a:ext cx="165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7473796" y="4322454"/>
            <a:ext cx="1656000" cy="31299"/>
            <a:chOff x="7665492" y="4183383"/>
            <a:chExt cx="325618" cy="31299"/>
          </a:xfrm>
        </p:grpSpPr>
        <p:cxnSp>
          <p:nvCxnSpPr>
            <p:cNvPr id="66" name="Straight Connector 6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/>
          <p:cNvGrpSpPr/>
          <p:nvPr/>
        </p:nvGrpSpPr>
        <p:grpSpPr>
          <a:xfrm>
            <a:off x="7468406" y="4820076"/>
            <a:ext cx="1656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TextBox 81"/>
          <p:cNvSpPr txBox="1"/>
          <p:nvPr/>
        </p:nvSpPr>
        <p:spPr>
          <a:xfrm>
            <a:off x="9450225" y="3327336"/>
            <a:ext cx="52450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ผืน</a:t>
            </a:r>
          </a:p>
        </p:txBody>
      </p:sp>
    </p:spTree>
    <p:extLst>
      <p:ext uri="{BB962C8B-B14F-4D97-AF65-F5344CB8AC3E}">
        <p14:creationId xmlns:p14="http://schemas.microsoft.com/office/powerpoint/2010/main" val="9289272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  <p:bldP spid="60" grpId="0"/>
      <p:bldP spid="61" grpId="0"/>
      <p:bldP spid="62" grpId="0"/>
      <p:bldP spid="82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ไม้ไผ่ลำหนึ่งยาว 9 เมตร 60 เซนติเมตร ตัดออกเป็น 4 ท่อน ท่อนละเท่าๆ กัน จะได้ไม้ไผ่ยาวท่อนละเท่าไร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58064"/>
              </p:ext>
            </p:extLst>
          </p:nvPr>
        </p:nvGraphicFramePr>
        <p:xfrm>
          <a:off x="5860342" y="403262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2014293" y="26074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29287" y="26178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ไม้ไผ่ลำหนึ่งยาว	    9 เมตร	60 เซนติเมตร</a:t>
            </a:r>
          </a:p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ตัดออกเป็น			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4 ท่อน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71" name="Group 70"/>
          <p:cNvGrpSpPr/>
          <p:nvPr/>
        </p:nvGrpSpPr>
        <p:grpSpPr>
          <a:xfrm>
            <a:off x="5752527" y="4120859"/>
            <a:ext cx="2220710" cy="372168"/>
            <a:chOff x="6811148" y="2979136"/>
            <a:chExt cx="2220710" cy="372168"/>
          </a:xfrm>
        </p:grpSpPr>
        <p:cxnSp>
          <p:nvCxnSpPr>
            <p:cNvPr id="7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Arc 7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4" name="Table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7347059"/>
              </p:ext>
            </p:extLst>
          </p:nvPr>
        </p:nvGraphicFramePr>
        <p:xfrm>
          <a:off x="5860342" y="4491198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095428" y="3635899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เซนติ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เมตร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598960" y="4004786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42326" y="4955404"/>
            <a:ext cx="1800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351040" y="3848666"/>
            <a:ext cx="769089" cy="615401"/>
            <a:chOff x="3813591" y="2041866"/>
            <a:chExt cx="707968" cy="615401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13591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160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2787678" y="4468616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จะได้ไม้ไผ่ยาวท่อนละ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999779" y="506962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788098" y="5097427"/>
            <a:ext cx="52421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จะได้ไม้ไผ่ยาวท่อนละ ๒ เมตร ๔๐ เซนติเมตร</a:t>
            </a:r>
          </a:p>
        </p:txBody>
      </p:sp>
    </p:spTree>
    <p:extLst>
      <p:ext uri="{BB962C8B-B14F-4D97-AF65-F5344CB8AC3E}">
        <p14:creationId xmlns:p14="http://schemas.microsoft.com/office/powerpoint/2010/main" val="3023021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69" grpId="0"/>
      <p:bldP spid="70" grpId="0"/>
      <p:bldP spid="75" grpId="0"/>
      <p:bldP spid="76" grpId="0"/>
      <p:bldP spid="84" grpId="0"/>
      <p:bldP spid="85" grpId="0"/>
      <p:bldP spid="86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ช่างเทปูนถนนวันละ 2 กิโลเมตร 750 เมตร ถ้าช่างเทปูนทุกวัน ครบ 1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สัปดาห์ ช่างเทปูนได้ระยะทางเท่าไร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5707843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ช่างเทปูนได้ระยะทาง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1606258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ช่างเทปูนถนนวันละ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1" name="TextBox 70"/>
          <p:cNvSpPr txBox="1"/>
          <p:nvPr/>
        </p:nvSpPr>
        <p:spPr>
          <a:xfrm>
            <a:off x="1994970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70373" y="5157284"/>
            <a:ext cx="53880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ช่างเทปูนได้ระยะทาง ๑๙ กิโลเมตร ๒๕๐ เมตร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6986817" y="2618910"/>
            <a:ext cx="203773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กิโลเมตร     เมตร</a:t>
            </a:r>
          </a:p>
        </p:txBody>
      </p:sp>
      <p:sp>
        <p:nvSpPr>
          <p:cNvPr id="74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5" name="Table 7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7890576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ช่างเทปูนครบ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6" name="Straight Connector 75"/>
          <p:cNvCxnSpPr/>
          <p:nvPr/>
        </p:nvCxnSpPr>
        <p:spPr>
          <a:xfrm>
            <a:off x="7347740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319072" y="4429731"/>
            <a:ext cx="1692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81" name="Table 8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609782"/>
              </p:ext>
            </p:extLst>
          </p:nvPr>
        </p:nvGraphicFramePr>
        <p:xfrm>
          <a:off x="2898792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82" name="Group 81"/>
          <p:cNvGrpSpPr/>
          <p:nvPr/>
        </p:nvGrpSpPr>
        <p:grpSpPr>
          <a:xfrm>
            <a:off x="7315579" y="4903251"/>
            <a:ext cx="1692000" cy="31299"/>
            <a:chOff x="7665492" y="4183383"/>
            <a:chExt cx="325618" cy="31299"/>
          </a:xfrm>
        </p:grpSpPr>
        <p:cxnSp>
          <p:nvCxnSpPr>
            <p:cNvPr id="83" name="Straight Connector 8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TextBox 44"/>
          <p:cNvSpPr txBox="1"/>
          <p:nvPr/>
        </p:nvSpPr>
        <p:spPr>
          <a:xfrm>
            <a:off x="9224166" y="3499522"/>
            <a:ext cx="4892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</a:t>
            </a:r>
          </a:p>
        </p:txBody>
      </p:sp>
    </p:spTree>
    <p:extLst>
      <p:ext uri="{BB962C8B-B14F-4D97-AF65-F5344CB8AC3E}">
        <p14:creationId xmlns:p14="http://schemas.microsoft.com/office/powerpoint/2010/main" val="3987688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69" grpId="0"/>
      <p:bldP spid="71" grpId="0"/>
      <p:bldP spid="72" grpId="0"/>
      <p:bldP spid="73" grpId="0"/>
      <p:bldP spid="74" grpId="0"/>
      <p:bldP spid="4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200" b="1" i="0" u="none" strike="noStrike" kern="1200" cap="none" spc="0" normalizeH="0" baseline="0" noProof="0" dirty="0">
                <a:ln w="19050">
                  <a:solidFill>
                    <a:prstClr val="black">
                      <a:lumMod val="85000"/>
                      <a:lumOff val="15000"/>
                    </a:prst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9.10</a:t>
            </a:r>
          </a:p>
        </p:txBody>
      </p:sp>
    </p:spTree>
    <p:extLst>
      <p:ext uri="{BB962C8B-B14F-4D97-AF65-F5344CB8AC3E}">
        <p14:creationId xmlns:p14="http://schemas.microsoft.com/office/powerpoint/2010/main" val="2668334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ctr">
          <a:defRPr sz="3000" dirty="0">
            <a:latin typeface="CmPrasanmit" panose="02000000000000000000" pitchFamily="2" charset="-34"/>
            <a:cs typeface="CmPrasanmit" panose="02000000000000000000" pitchFamily="2" charset="-34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13221</TotalTime>
  <Words>6581</Words>
  <Application>Microsoft Office PowerPoint</Application>
  <PresentationFormat>แบบจอกว้าง</PresentationFormat>
  <Paragraphs>2452</Paragraphs>
  <Slides>111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12</vt:i4>
      </vt:variant>
      <vt:variant>
        <vt:lpstr>ธีม</vt:lpstr>
      </vt:variant>
      <vt:variant>
        <vt:i4>1</vt:i4>
      </vt:variant>
      <vt:variant>
        <vt:lpstr>ชื่อเรื่องสไลด์</vt:lpstr>
      </vt:variant>
      <vt:variant>
        <vt:i4>111</vt:i4>
      </vt:variant>
    </vt:vector>
  </HeadingPairs>
  <TitlesOfParts>
    <vt:vector size="124" baseType="lpstr">
      <vt:lpstr>Arial</vt:lpstr>
      <vt:lpstr>Bahiana</vt:lpstr>
      <vt:lpstr>Playfair Display</vt:lpstr>
      <vt:lpstr>Calibri Light</vt:lpstr>
      <vt:lpstr>Cabin</vt:lpstr>
      <vt:lpstr>CmPrasanmit</vt:lpstr>
      <vt:lpstr>4805_KwangMD_Melt</vt:lpstr>
      <vt:lpstr>FC Candy</vt:lpstr>
      <vt:lpstr>Odibee Sans</vt:lpstr>
      <vt:lpstr>Amatic SC</vt:lpstr>
      <vt:lpstr>Calibri</vt:lpstr>
      <vt:lpstr>Gorditas</vt:lpstr>
      <vt:lpstr>ธีมของ Office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รับทำผลงาน เลื่อนขั้นวิทยฐานะ</cp:lastModifiedBy>
  <cp:revision>758</cp:revision>
  <dcterms:created xsi:type="dcterms:W3CDTF">2021-07-06T21:36:50Z</dcterms:created>
  <dcterms:modified xsi:type="dcterms:W3CDTF">2024-07-21T03:39:52Z</dcterms:modified>
</cp:coreProperties>
</file>