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56" r:id="rId2"/>
    <p:sldId id="257" r:id="rId3"/>
    <p:sldId id="258" r:id="rId4"/>
    <p:sldId id="570" r:id="rId5"/>
    <p:sldId id="273" r:id="rId6"/>
    <p:sldId id="664" r:id="rId7"/>
    <p:sldId id="665" r:id="rId8"/>
    <p:sldId id="666" r:id="rId9"/>
    <p:sldId id="569" r:id="rId10"/>
    <p:sldId id="667" r:id="rId11"/>
    <p:sldId id="668" r:id="rId12"/>
    <p:sldId id="380" r:id="rId13"/>
    <p:sldId id="669" r:id="rId14"/>
    <p:sldId id="272" r:id="rId15"/>
    <p:sldId id="267" r:id="rId16"/>
    <p:sldId id="381" r:id="rId17"/>
    <p:sldId id="670" r:id="rId18"/>
    <p:sldId id="671" r:id="rId19"/>
    <p:sldId id="672" r:id="rId20"/>
    <p:sldId id="575" r:id="rId21"/>
    <p:sldId id="673" r:id="rId22"/>
    <p:sldId id="268" r:id="rId23"/>
    <p:sldId id="578" r:id="rId24"/>
    <p:sldId id="393" r:id="rId25"/>
    <p:sldId id="579" r:id="rId26"/>
    <p:sldId id="674" r:id="rId27"/>
    <p:sldId id="396" r:id="rId28"/>
    <p:sldId id="580" r:id="rId29"/>
    <p:sldId id="409" r:id="rId30"/>
    <p:sldId id="582" r:id="rId31"/>
    <p:sldId id="583" r:id="rId32"/>
    <p:sldId id="400" r:id="rId33"/>
    <p:sldId id="723" r:id="rId34"/>
    <p:sldId id="269" r:id="rId35"/>
    <p:sldId id="584" r:id="rId36"/>
    <p:sldId id="585" r:id="rId37"/>
    <p:sldId id="675" r:id="rId38"/>
    <p:sldId id="676" r:id="rId39"/>
    <p:sldId id="677" r:id="rId40"/>
    <p:sldId id="678" r:id="rId41"/>
    <p:sldId id="679" r:id="rId42"/>
    <p:sldId id="680" r:id="rId43"/>
    <p:sldId id="724" r:id="rId44"/>
    <p:sldId id="725" r:id="rId45"/>
    <p:sldId id="270" r:id="rId46"/>
    <p:sldId id="440" r:id="rId47"/>
    <p:sldId id="588" r:id="rId48"/>
    <p:sldId id="445" r:id="rId49"/>
    <p:sldId id="589" r:id="rId50"/>
    <p:sldId id="590" r:id="rId51"/>
    <p:sldId id="681" r:id="rId52"/>
    <p:sldId id="591" r:id="rId53"/>
    <p:sldId id="470" r:id="rId54"/>
    <p:sldId id="459" r:id="rId55"/>
    <p:sldId id="726" r:id="rId56"/>
    <p:sldId id="727" r:id="rId57"/>
    <p:sldId id="728" r:id="rId58"/>
    <p:sldId id="472" r:id="rId59"/>
    <p:sldId id="499" r:id="rId60"/>
    <p:sldId id="480" r:id="rId61"/>
    <p:sldId id="682" r:id="rId62"/>
    <p:sldId id="596" r:id="rId63"/>
    <p:sldId id="595" r:id="rId64"/>
    <p:sldId id="598" r:id="rId65"/>
    <p:sldId id="497" r:id="rId66"/>
    <p:sldId id="498" r:id="rId67"/>
    <p:sldId id="513" r:id="rId68"/>
    <p:sldId id="514" r:id="rId69"/>
    <p:sldId id="518" r:id="rId70"/>
    <p:sldId id="683" r:id="rId71"/>
    <p:sldId id="684" r:id="rId72"/>
    <p:sldId id="685" r:id="rId73"/>
    <p:sldId id="686" r:id="rId74"/>
    <p:sldId id="687" r:id="rId75"/>
    <p:sldId id="600" r:id="rId76"/>
    <p:sldId id="601" r:id="rId77"/>
    <p:sldId id="688" r:id="rId78"/>
    <p:sldId id="689" r:id="rId79"/>
    <p:sldId id="690" r:id="rId80"/>
    <p:sldId id="693" r:id="rId81"/>
    <p:sldId id="691" r:id="rId82"/>
    <p:sldId id="694" r:id="rId83"/>
    <p:sldId id="692" r:id="rId84"/>
    <p:sldId id="524" r:id="rId85"/>
    <p:sldId id="607" r:id="rId86"/>
    <p:sldId id="535" r:id="rId87"/>
    <p:sldId id="729" r:id="rId88"/>
    <p:sldId id="730" r:id="rId89"/>
    <p:sldId id="525" r:id="rId90"/>
    <p:sldId id="608" r:id="rId91"/>
    <p:sldId id="621" r:id="rId92"/>
    <p:sldId id="609" r:id="rId93"/>
    <p:sldId id="630" r:id="rId94"/>
    <p:sldId id="695" r:id="rId95"/>
    <p:sldId id="632" r:id="rId96"/>
    <p:sldId id="696" r:id="rId97"/>
    <p:sldId id="697" r:id="rId98"/>
    <p:sldId id="698" r:id="rId99"/>
    <p:sldId id="699" r:id="rId100"/>
    <p:sldId id="700" r:id="rId101"/>
    <p:sldId id="701" r:id="rId102"/>
    <p:sldId id="618" r:id="rId103"/>
    <p:sldId id="620" r:id="rId104"/>
    <p:sldId id="537" r:id="rId105"/>
    <p:sldId id="637" r:id="rId106"/>
    <p:sldId id="639" r:id="rId107"/>
    <p:sldId id="702" r:id="rId108"/>
    <p:sldId id="646" r:id="rId109"/>
    <p:sldId id="648" r:id="rId110"/>
    <p:sldId id="703" r:id="rId111"/>
    <p:sldId id="647" r:id="rId112"/>
    <p:sldId id="649" r:id="rId113"/>
    <p:sldId id="704" r:id="rId114"/>
    <p:sldId id="705" r:id="rId115"/>
    <p:sldId id="706" r:id="rId116"/>
    <p:sldId id="707" r:id="rId117"/>
    <p:sldId id="708" r:id="rId118"/>
    <p:sldId id="709" r:id="rId119"/>
    <p:sldId id="710" r:id="rId120"/>
    <p:sldId id="711" r:id="rId121"/>
    <p:sldId id="712" r:id="rId122"/>
    <p:sldId id="713" r:id="rId123"/>
    <p:sldId id="651" r:id="rId124"/>
    <p:sldId id="645" r:id="rId125"/>
    <p:sldId id="554" r:id="rId126"/>
    <p:sldId id="652" r:id="rId127"/>
    <p:sldId id="655" r:id="rId128"/>
    <p:sldId id="714" r:id="rId129"/>
    <p:sldId id="662" r:id="rId130"/>
    <p:sldId id="657" r:id="rId131"/>
    <p:sldId id="715" r:id="rId132"/>
    <p:sldId id="663" r:id="rId133"/>
    <p:sldId id="658" r:id="rId134"/>
    <p:sldId id="716" r:id="rId135"/>
    <p:sldId id="717" r:id="rId136"/>
    <p:sldId id="718" r:id="rId137"/>
    <p:sldId id="719" r:id="rId138"/>
    <p:sldId id="720" r:id="rId139"/>
    <p:sldId id="659" r:id="rId140"/>
    <p:sldId id="661" r:id="rId141"/>
  </p:sldIdLst>
  <p:sldSz cx="12192000" cy="6858000"/>
  <p:notesSz cx="6858000" cy="9144000"/>
  <p:embeddedFontLst>
    <p:embeddedFont>
      <p:font typeface="Amatic SC" panose="020B0604020202020204" charset="-79"/>
      <p:regular r:id="rId142"/>
      <p:bold r:id="rId143"/>
    </p:embeddedFont>
    <p:embeddedFont>
      <p:font typeface="Calibri Light" panose="020F0302020204030204" pitchFamily="34" charset="0"/>
      <p:regular r:id="rId144"/>
      <p:italic r:id="rId145"/>
    </p:embeddedFont>
    <p:embeddedFont>
      <p:font typeface="CmPrasanmit" panose="020B0604020202020204" charset="-34"/>
      <p:regular r:id="rId146"/>
    </p:embeddedFont>
    <p:embeddedFont>
      <p:font typeface="Cordia New" panose="020B0304020202020204" pitchFamily="34" charset="-34"/>
      <p:regular r:id="rId147"/>
      <p:bold r:id="rId148"/>
      <p:italic r:id="rId149"/>
      <p:boldItalic r:id="rId150"/>
    </p:embeddedFont>
    <p:embeddedFont>
      <p:font typeface="Angsana New" panose="02020603050405020304" pitchFamily="18" charset="-34"/>
      <p:regular r:id="rId151"/>
      <p:bold r:id="rId152"/>
      <p:italic r:id="rId153"/>
      <p:boldItalic r:id="rId154"/>
    </p:embeddedFont>
    <p:embeddedFont>
      <p:font typeface="FC Candy" panose="020B0604020202020204" charset="-34"/>
      <p:regular r:id="rId155"/>
      <p:italic r:id="rId156"/>
    </p:embeddedFont>
    <p:embeddedFont>
      <p:font typeface="Calibri" panose="020F0502020204030204" pitchFamily="34" charset="0"/>
      <p:regular r:id="rId157"/>
      <p:bold r:id="rId158"/>
      <p:italic r:id="rId159"/>
      <p:boldItalic r:id="rId160"/>
    </p:embeddedFont>
    <p:embeddedFont>
      <p:font typeface="4805_KwangMD_Melt" panose="020B0604020202020204" charset="0"/>
      <p:regular r:id="rId161"/>
    </p:embeddedFont>
  </p:embeddedFontLst>
  <p:defaultTextStyle>
    <a:defPPr>
      <a:defRPr lang="th-TH"/>
    </a:defPPr>
    <a:lvl1pPr marL="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0B6F8"/>
    <a:srgbClr val="EEFFC5"/>
    <a:srgbClr val="000000"/>
    <a:srgbClr val="FFFF7D"/>
    <a:srgbClr val="FF0066"/>
    <a:srgbClr val="FFAFCD"/>
    <a:srgbClr val="FFCC99"/>
    <a:srgbClr val="333F50"/>
    <a:srgbClr val="FFFFCC"/>
    <a:srgbClr val="FFCC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สไตล์สีปานกลาง 2 - เน้น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74" autoAdjust="0"/>
    <p:restoredTop sz="93981" autoAdjust="0"/>
  </p:normalViewPr>
  <p:slideViewPr>
    <p:cSldViewPr snapToGrid="0">
      <p:cViewPr varScale="1">
        <p:scale>
          <a:sx n="70" d="100"/>
          <a:sy n="70" d="100"/>
        </p:scale>
        <p:origin x="630" y="60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font" Target="fonts/font18.fntdata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font" Target="fonts/font8.fntdata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font" Target="fonts/font19.fntdata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font" Target="fonts/font9.fntdata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font" Target="fonts/font4.fntdata"/><Relationship Id="rId161" Type="http://schemas.openxmlformats.org/officeDocument/2006/relationships/font" Target="fonts/font20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font" Target="fonts/font10.fntdata"/><Relationship Id="rId156" Type="http://schemas.openxmlformats.org/officeDocument/2006/relationships/font" Target="fonts/font15.fntdata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font" Target="fonts/font5.fntdata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presProps" Target="presProp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font" Target="fonts/font16.fntdata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font" Target="fonts/font11.fntdata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font" Target="fonts/font6.fntdata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font" Target="fonts/font1.fntdata"/><Relationship Id="rId163" Type="http://schemas.openxmlformats.org/officeDocument/2006/relationships/viewProps" Target="viewProps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font" Target="fonts/font17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font" Target="fonts/font12.fntdata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font" Target="fonts/font2.fntdata"/><Relationship Id="rId148" Type="http://schemas.openxmlformats.org/officeDocument/2006/relationships/font" Target="fonts/font7.fntdata"/><Relationship Id="rId164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font" Target="fonts/font13.fntdata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font" Target="fonts/font3.fntdata"/><Relationship Id="rId90" Type="http://schemas.openxmlformats.org/officeDocument/2006/relationships/slide" Target="slides/slide89.xml"/><Relationship Id="rId165" Type="http://schemas.openxmlformats.org/officeDocument/2006/relationships/tableStyles" Target="tableStyles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font" Target="fonts/font14.fntdata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B6E471F6-7C09-43EF-9E58-578A34B2983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ชื่อเรื่องรอง 2">
            <a:extLst>
              <a:ext uri="{FF2B5EF4-FFF2-40B4-BE49-F238E27FC236}">
                <a16:creationId xmlns:a16="http://schemas.microsoft.com/office/drawing/2014/main" id="{6C5A47AB-DE5A-4F7B-B593-6F4702D4BB2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h-TH"/>
              <a:t>คลิกเพื่อแก้ไขสไตล์ชื่อเรื่องรองต้นแบบ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D67F2E9D-6252-444A-BD02-54AE08C2186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14/02/68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D501E55F-F312-4FDE-840D-5E6A86D01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98FF877-5A0A-4048-897F-86919CA208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76352760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ชื่อเรื่องและเนื้อห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D349E81-0542-4BFB-B2FC-1EF413EF39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CCFC084C-486B-4355-862A-7B15E7ACA0E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B8060B7-FDBD-4B71-A460-3C58FCBEB2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14/02/68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5D4831DB-3AFF-47AE-82D2-2FA3681412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F9ABCDF3-29D7-4566-9EC4-6CBFCF8AC5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90733454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ส่วนหัวของ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D76383D-E9D8-4DC3-8CF8-4B9CDD73BB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768A493B-2165-4645-B16F-0A109B76395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F9579EF2-E60F-4473-9D19-2AB1EE6543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14/02/68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0C20EEB3-3A44-4965-B6D5-1BBB83A767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13DDE0D-E32C-400B-84FB-7C508E6EE5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8809596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เนื้อหา 2 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B56A575-D805-4590-B8AD-8D94AE7B35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84D14D28-E38C-4AB9-94AD-E9811DCB258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031B4A3-978C-4F16-8E07-7798B145877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43E6D7A2-91CC-49E5-8B20-29C6D8E54A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14/02/68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C06F5C27-8E92-4FDA-848E-8EB4A59824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163F2113-B204-41BE-8DD4-E99CCDD717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1104860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การเปรียบเทียบ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7C5B4374-F97F-486B-A75E-45EE4BB3FD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E4C2D23C-5A04-497F-A7AB-B21FDD011A7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E4A853D-3292-4D02-B206-35B7C9B100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ข้อความ 4">
            <a:extLst>
              <a:ext uri="{FF2B5EF4-FFF2-40B4-BE49-F238E27FC236}">
                <a16:creationId xmlns:a16="http://schemas.microsoft.com/office/drawing/2014/main" id="{9BC169B9-23BD-4625-A6BC-35AEA56332E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6" name="ตัวแทนเนื้อหา 5">
            <a:extLst>
              <a:ext uri="{FF2B5EF4-FFF2-40B4-BE49-F238E27FC236}">
                <a16:creationId xmlns:a16="http://schemas.microsoft.com/office/drawing/2014/main" id="{D5A6BB21-E893-4669-9DC0-55D6281A54EE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7" name="ตัวแทนวันที่ 6">
            <a:extLst>
              <a:ext uri="{FF2B5EF4-FFF2-40B4-BE49-F238E27FC236}">
                <a16:creationId xmlns:a16="http://schemas.microsoft.com/office/drawing/2014/main" id="{86069290-392E-4B1C-A3E2-AB6933028C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14/02/68</a:t>
            </a:fld>
            <a:endParaRPr lang="th-TH"/>
          </a:p>
        </p:txBody>
      </p:sp>
      <p:sp>
        <p:nvSpPr>
          <p:cNvPr id="8" name="ตัวแทนท้ายกระดาษ 7">
            <a:extLst>
              <a:ext uri="{FF2B5EF4-FFF2-40B4-BE49-F238E27FC236}">
                <a16:creationId xmlns:a16="http://schemas.microsoft.com/office/drawing/2014/main" id="{43067735-E656-4905-8727-0B06968E07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9" name="ตัวแทนหมายเลขสไลด์ 8">
            <a:extLst>
              <a:ext uri="{FF2B5EF4-FFF2-40B4-BE49-F238E27FC236}">
                <a16:creationId xmlns:a16="http://schemas.microsoft.com/office/drawing/2014/main" id="{4E765E17-1B8A-4DD9-BDC7-F4BF518CE6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92467550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เฉพาะ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4BE40F-12F6-411E-A8E4-64B67683B8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CA7A4354-0ED0-40AD-B1F5-9D9C388598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14/02/68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D43697B4-BB37-4D54-9C33-19B1EE8338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D5FFDDF9-B76A-4C26-B05C-3CE6361AF6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4959368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ว่างเปล่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วันที่ 1">
            <a:extLst>
              <a:ext uri="{FF2B5EF4-FFF2-40B4-BE49-F238E27FC236}">
                <a16:creationId xmlns:a16="http://schemas.microsoft.com/office/drawing/2014/main" id="{8EEC2A43-532E-4D7B-B1EE-249E93469A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14/02/68</a:t>
            </a:fld>
            <a:endParaRPr lang="th-TH"/>
          </a:p>
        </p:txBody>
      </p:sp>
      <p:sp>
        <p:nvSpPr>
          <p:cNvPr id="3" name="ตัวแทนท้ายกระดาษ 2">
            <a:extLst>
              <a:ext uri="{FF2B5EF4-FFF2-40B4-BE49-F238E27FC236}">
                <a16:creationId xmlns:a16="http://schemas.microsoft.com/office/drawing/2014/main" id="{38F926FD-3F32-4AB0-8502-B2F9B88942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" name="ตัวแทนหมายเลขสไลด์ 3">
            <a:extLst>
              <a:ext uri="{FF2B5EF4-FFF2-40B4-BE49-F238E27FC236}">
                <a16:creationId xmlns:a16="http://schemas.microsoft.com/office/drawing/2014/main" id="{160E937C-1C34-4ED4-B8A1-45F62F6545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3628257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เนื้อหา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CEC6B98C-BB1F-44FC-9A4F-BC8EABB7BE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B66E7BCE-CFAE-4213-9C65-9F67E304D8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355E1056-C2CB-468C-88F3-5C7689153BB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EB8A3C6D-5794-4676-834E-7AE93B11580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14/02/68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71AE9F98-C1A6-4678-9888-1DD512D3DEC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0308806C-E668-436B-A13E-0CDF69E604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113106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รูปภาพ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F52748-7C7F-4209-8F84-BBA38B5E40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รูปภาพ 2">
            <a:extLst>
              <a:ext uri="{FF2B5EF4-FFF2-40B4-BE49-F238E27FC236}">
                <a16:creationId xmlns:a16="http://schemas.microsoft.com/office/drawing/2014/main" id="{86F812CD-8D55-4243-8003-AF6385B2278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h-TH"/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4AAC8422-25FE-44C5-A8E8-9116D8879A2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D2D718EB-D58E-4F48-A62E-921FD7FC83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14/02/68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8D803F6B-4236-4DA9-BC46-16339688AB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D7185711-1B7B-40BF-98B0-E73B0A1FFF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21932051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ชื่อเรื่องและข้อความ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4FC8A67F-1FD1-4C30-9B23-191AB12B4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659DE98A-8959-4066-847B-E7C0359A4CD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1D70795-B981-46EC-8D75-21689FA0F4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14/02/68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7BC9BD12-38C8-4DE0-8A4B-206CC55544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F8C4571-3DC6-43B0-80C8-9C8148471E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9678878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ข้อความและชื่อเรื่อง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แนวตั้ง 1">
            <a:extLst>
              <a:ext uri="{FF2B5EF4-FFF2-40B4-BE49-F238E27FC236}">
                <a16:creationId xmlns:a16="http://schemas.microsoft.com/office/drawing/2014/main" id="{0A50421E-DAA3-44E8-B97B-FEE36259651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0EDBD0FA-7474-4325-8DAE-0883C62B711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52153D6-6465-4496-9DF2-D5F5AAD61D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14/02/68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1CD953E1-CB6C-4815-88B7-5C8763BA55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46744FE-E95A-4B27-A91E-851ECDEB13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07424198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ชื่อเรื่อง 1">
            <a:extLst>
              <a:ext uri="{FF2B5EF4-FFF2-40B4-BE49-F238E27FC236}">
                <a16:creationId xmlns:a16="http://schemas.microsoft.com/office/drawing/2014/main" id="{3E7DDA6C-21CE-4FC3-9E7D-F4B5AEC733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0A53FEF2-7127-49A9-9C69-DFAB2E0FCC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39A0F55-980D-4AD9-B208-B81FCD3ED88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02A3B17-B58E-4790-A9FC-E893A3F7E05E}" type="datetimeFigureOut">
              <a:rPr lang="th-TH" smtClean="0"/>
              <a:t>14/02/68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2E2994D3-9398-40AD-93F5-0475E46A3CE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579022FC-7393-46BB-8B5F-32B0AAB6DD4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1415031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h-TH"/>
      </a:defPPr>
      <a:lvl1pPr marL="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2.xml"/><Relationship Id="rId10" Type="http://schemas.openxmlformats.org/officeDocument/2006/relationships/slide" Target="slide2.xml"/><Relationship Id="rId4" Type="http://schemas.openxmlformats.org/officeDocument/2006/relationships/slide" Target="slide15.xml"/><Relationship Id="rId9" Type="http://schemas.openxmlformats.org/officeDocument/2006/relationships/slide" Target="slide67.xml"/><Relationship Id="rId14" Type="http://schemas.openxmlformats.org/officeDocument/2006/relationships/slide" Target="slide125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58.xml"/><Relationship Id="rId3" Type="http://schemas.openxmlformats.org/officeDocument/2006/relationships/image" Target="../media/image4.png"/><Relationship Id="rId7" Type="http://schemas.openxmlformats.org/officeDocument/2006/relationships/slide" Target="slide15.xml"/><Relationship Id="rId12" Type="http://schemas.openxmlformats.org/officeDocument/2006/relationships/image" Target="../media/image3.png"/><Relationship Id="rId17" Type="http://schemas.openxmlformats.org/officeDocument/2006/relationships/slide" Target="slide125.xml"/><Relationship Id="rId2" Type="http://schemas.openxmlformats.org/officeDocument/2006/relationships/image" Target="../media/image2.png"/><Relationship Id="rId16" Type="http://schemas.openxmlformats.org/officeDocument/2006/relationships/slide" Target="slide104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11" Type="http://schemas.openxmlformats.org/officeDocument/2006/relationships/slide" Target="slide2.xml"/><Relationship Id="rId5" Type="http://schemas.openxmlformats.org/officeDocument/2006/relationships/image" Target="../media/image6.png"/><Relationship Id="rId15" Type="http://schemas.openxmlformats.org/officeDocument/2006/relationships/slide" Target="slide89.xml"/><Relationship Id="rId10" Type="http://schemas.openxmlformats.org/officeDocument/2006/relationships/slide" Target="slide45.xml"/><Relationship Id="rId4" Type="http://schemas.openxmlformats.org/officeDocument/2006/relationships/image" Target="../media/image5.png"/><Relationship Id="rId9" Type="http://schemas.openxmlformats.org/officeDocument/2006/relationships/slide" Target="slide34.xml"/><Relationship Id="rId14" Type="http://schemas.openxmlformats.org/officeDocument/2006/relationships/slide" Target="slide67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7.xml"/><Relationship Id="rId3" Type="http://schemas.openxmlformats.org/officeDocument/2006/relationships/image" Target="../media/image7.png"/><Relationship Id="rId7" Type="http://schemas.openxmlformats.org/officeDocument/2006/relationships/slide" Target="slide22.xml"/><Relationship Id="rId12" Type="http://schemas.openxmlformats.org/officeDocument/2006/relationships/slide" Target="slide58.xml"/><Relationship Id="rId2" Type="http://schemas.openxmlformats.org/officeDocument/2006/relationships/image" Target="../media/image2.png"/><Relationship Id="rId16" Type="http://schemas.openxmlformats.org/officeDocument/2006/relationships/slide" Target="slide12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5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104.xml"/><Relationship Id="rId10" Type="http://schemas.openxmlformats.org/officeDocument/2006/relationships/slide" Target="slide2.xml"/><Relationship Id="rId4" Type="http://schemas.openxmlformats.org/officeDocument/2006/relationships/image" Target="../media/image8.png"/><Relationship Id="rId9" Type="http://schemas.openxmlformats.org/officeDocument/2006/relationships/slide" Target="slide45.xml"/><Relationship Id="rId14" Type="http://schemas.openxmlformats.org/officeDocument/2006/relationships/slide" Target="slide89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104.xml"/><Relationship Id="rId3" Type="http://schemas.openxmlformats.org/officeDocument/2006/relationships/slide" Target="slide2.xml"/><Relationship Id="rId7" Type="http://schemas.openxmlformats.org/officeDocument/2006/relationships/slide" Target="slide22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.xml"/><Relationship Id="rId11" Type="http://schemas.openxmlformats.org/officeDocument/2006/relationships/slide" Target="slide67.xml"/><Relationship Id="rId5" Type="http://schemas.openxmlformats.org/officeDocument/2006/relationships/slide" Target="slide3.xml"/><Relationship Id="rId10" Type="http://schemas.openxmlformats.org/officeDocument/2006/relationships/slide" Target="slide58.xml"/><Relationship Id="rId4" Type="http://schemas.openxmlformats.org/officeDocument/2006/relationships/image" Target="../media/image3.png"/><Relationship Id="rId9" Type="http://schemas.openxmlformats.org/officeDocument/2006/relationships/slide" Target="slide45.xml"/><Relationship Id="rId14" Type="http://schemas.openxmlformats.org/officeDocument/2006/relationships/slide" Target="slide125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45.xml"/><Relationship Id="rId13" Type="http://schemas.openxmlformats.org/officeDocument/2006/relationships/slide" Target="slide89.xml"/><Relationship Id="rId3" Type="http://schemas.openxmlformats.org/officeDocument/2006/relationships/image" Target="../media/image9.png"/><Relationship Id="rId7" Type="http://schemas.openxmlformats.org/officeDocument/2006/relationships/slide" Target="slide34.xml"/><Relationship Id="rId12" Type="http://schemas.openxmlformats.org/officeDocument/2006/relationships/slide" Target="slide67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.xml"/><Relationship Id="rId11" Type="http://schemas.openxmlformats.org/officeDocument/2006/relationships/slide" Target="slide58.xml"/><Relationship Id="rId5" Type="http://schemas.openxmlformats.org/officeDocument/2006/relationships/slide" Target="slide15.xml"/><Relationship Id="rId15" Type="http://schemas.openxmlformats.org/officeDocument/2006/relationships/slide" Target="slide125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04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7.xml"/><Relationship Id="rId3" Type="http://schemas.openxmlformats.org/officeDocument/2006/relationships/image" Target="../media/image10.png"/><Relationship Id="rId7" Type="http://schemas.openxmlformats.org/officeDocument/2006/relationships/slide" Target="slide22.xml"/><Relationship Id="rId12" Type="http://schemas.openxmlformats.org/officeDocument/2006/relationships/slide" Target="slide58.xml"/><Relationship Id="rId2" Type="http://schemas.openxmlformats.org/officeDocument/2006/relationships/image" Target="../media/image2.png"/><Relationship Id="rId16" Type="http://schemas.openxmlformats.org/officeDocument/2006/relationships/slide" Target="slide12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5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104.xml"/><Relationship Id="rId10" Type="http://schemas.openxmlformats.org/officeDocument/2006/relationships/slide" Target="slide2.xml"/><Relationship Id="rId4" Type="http://schemas.openxmlformats.org/officeDocument/2006/relationships/image" Target="../media/image11.png"/><Relationship Id="rId9" Type="http://schemas.openxmlformats.org/officeDocument/2006/relationships/slide" Target="slide45.xml"/><Relationship Id="rId14" Type="http://schemas.openxmlformats.org/officeDocument/2006/relationships/slide" Target="slide89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45.xml"/><Relationship Id="rId13" Type="http://schemas.openxmlformats.org/officeDocument/2006/relationships/slide" Target="slide89.xml"/><Relationship Id="rId3" Type="http://schemas.openxmlformats.org/officeDocument/2006/relationships/image" Target="../media/image12.png"/><Relationship Id="rId7" Type="http://schemas.openxmlformats.org/officeDocument/2006/relationships/slide" Target="slide34.xml"/><Relationship Id="rId12" Type="http://schemas.openxmlformats.org/officeDocument/2006/relationships/slide" Target="slide67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.xml"/><Relationship Id="rId11" Type="http://schemas.openxmlformats.org/officeDocument/2006/relationships/slide" Target="slide58.xml"/><Relationship Id="rId5" Type="http://schemas.openxmlformats.org/officeDocument/2006/relationships/slide" Target="slide15.xml"/><Relationship Id="rId15" Type="http://schemas.openxmlformats.org/officeDocument/2006/relationships/slide" Target="slide125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04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7.xml"/><Relationship Id="rId3" Type="http://schemas.openxmlformats.org/officeDocument/2006/relationships/image" Target="../media/image13.png"/><Relationship Id="rId7" Type="http://schemas.openxmlformats.org/officeDocument/2006/relationships/slide" Target="slide22.xml"/><Relationship Id="rId12" Type="http://schemas.openxmlformats.org/officeDocument/2006/relationships/slide" Target="slide58.xml"/><Relationship Id="rId2" Type="http://schemas.openxmlformats.org/officeDocument/2006/relationships/image" Target="../media/image2.png"/><Relationship Id="rId16" Type="http://schemas.openxmlformats.org/officeDocument/2006/relationships/slide" Target="slide12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5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104.xml"/><Relationship Id="rId10" Type="http://schemas.openxmlformats.org/officeDocument/2006/relationships/slide" Target="slide2.xml"/><Relationship Id="rId4" Type="http://schemas.openxmlformats.org/officeDocument/2006/relationships/image" Target="../media/image14.png"/><Relationship Id="rId9" Type="http://schemas.openxmlformats.org/officeDocument/2006/relationships/slide" Target="slide45.xml"/><Relationship Id="rId14" Type="http://schemas.openxmlformats.org/officeDocument/2006/relationships/slide" Target="slide89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7.xml"/><Relationship Id="rId3" Type="http://schemas.openxmlformats.org/officeDocument/2006/relationships/image" Target="../media/image15.png"/><Relationship Id="rId7" Type="http://schemas.openxmlformats.org/officeDocument/2006/relationships/slide" Target="slide22.xml"/><Relationship Id="rId12" Type="http://schemas.openxmlformats.org/officeDocument/2006/relationships/slide" Target="slide58.xml"/><Relationship Id="rId2" Type="http://schemas.openxmlformats.org/officeDocument/2006/relationships/image" Target="../media/image2.png"/><Relationship Id="rId16" Type="http://schemas.openxmlformats.org/officeDocument/2006/relationships/slide" Target="slide12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5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104.xml"/><Relationship Id="rId10" Type="http://schemas.openxmlformats.org/officeDocument/2006/relationships/slide" Target="slide2.xml"/><Relationship Id="rId4" Type="http://schemas.openxmlformats.org/officeDocument/2006/relationships/image" Target="../media/image16.png"/><Relationship Id="rId9" Type="http://schemas.openxmlformats.org/officeDocument/2006/relationships/slide" Target="slide45.xml"/><Relationship Id="rId14" Type="http://schemas.openxmlformats.org/officeDocument/2006/relationships/slide" Target="slide89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slide" Target="slide45.xml"/><Relationship Id="rId13" Type="http://schemas.openxmlformats.org/officeDocument/2006/relationships/slide" Target="slide89.xml"/><Relationship Id="rId3" Type="http://schemas.openxmlformats.org/officeDocument/2006/relationships/image" Target="../media/image17.png"/><Relationship Id="rId7" Type="http://schemas.openxmlformats.org/officeDocument/2006/relationships/slide" Target="slide34.xml"/><Relationship Id="rId12" Type="http://schemas.openxmlformats.org/officeDocument/2006/relationships/slide" Target="slide67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.xml"/><Relationship Id="rId11" Type="http://schemas.openxmlformats.org/officeDocument/2006/relationships/slide" Target="slide58.xml"/><Relationship Id="rId5" Type="http://schemas.openxmlformats.org/officeDocument/2006/relationships/slide" Target="slide15.xml"/><Relationship Id="rId15" Type="http://schemas.openxmlformats.org/officeDocument/2006/relationships/slide" Target="slide125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04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13" Type="http://schemas.openxmlformats.org/officeDocument/2006/relationships/slide" Target="slide45.xml"/><Relationship Id="rId18" Type="http://schemas.openxmlformats.org/officeDocument/2006/relationships/slide" Target="slide89.xml"/><Relationship Id="rId3" Type="http://schemas.openxmlformats.org/officeDocument/2006/relationships/image" Target="../media/image18.png"/><Relationship Id="rId7" Type="http://schemas.openxmlformats.org/officeDocument/2006/relationships/image" Target="../media/image22.png"/><Relationship Id="rId12" Type="http://schemas.openxmlformats.org/officeDocument/2006/relationships/slide" Target="slide34.xml"/><Relationship Id="rId17" Type="http://schemas.openxmlformats.org/officeDocument/2006/relationships/slide" Target="slide67.xml"/><Relationship Id="rId2" Type="http://schemas.openxmlformats.org/officeDocument/2006/relationships/image" Target="../media/image2.png"/><Relationship Id="rId16" Type="http://schemas.openxmlformats.org/officeDocument/2006/relationships/slide" Target="slide58.xml"/><Relationship Id="rId20" Type="http://schemas.openxmlformats.org/officeDocument/2006/relationships/slide" Target="slide12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1.png"/><Relationship Id="rId11" Type="http://schemas.openxmlformats.org/officeDocument/2006/relationships/slide" Target="slide22.xml"/><Relationship Id="rId5" Type="http://schemas.openxmlformats.org/officeDocument/2006/relationships/image" Target="../media/image20.png"/><Relationship Id="rId15" Type="http://schemas.openxmlformats.org/officeDocument/2006/relationships/image" Target="../media/image3.png"/><Relationship Id="rId10" Type="http://schemas.openxmlformats.org/officeDocument/2006/relationships/slide" Target="slide15.xml"/><Relationship Id="rId19" Type="http://schemas.openxmlformats.org/officeDocument/2006/relationships/slide" Target="slide104.xml"/><Relationship Id="rId4" Type="http://schemas.openxmlformats.org/officeDocument/2006/relationships/image" Target="../media/image19.png"/><Relationship Id="rId9" Type="http://schemas.openxmlformats.org/officeDocument/2006/relationships/slide" Target="slide3.xml"/><Relationship Id="rId14" Type="http://schemas.openxmlformats.org/officeDocument/2006/relationships/slide" Target="slide2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7.xml"/><Relationship Id="rId3" Type="http://schemas.openxmlformats.org/officeDocument/2006/relationships/image" Target="../media/image24.png"/><Relationship Id="rId7" Type="http://schemas.openxmlformats.org/officeDocument/2006/relationships/slide" Target="slide22.xml"/><Relationship Id="rId12" Type="http://schemas.openxmlformats.org/officeDocument/2006/relationships/slide" Target="slide58.xml"/><Relationship Id="rId2" Type="http://schemas.openxmlformats.org/officeDocument/2006/relationships/image" Target="../media/image2.png"/><Relationship Id="rId16" Type="http://schemas.openxmlformats.org/officeDocument/2006/relationships/slide" Target="slide12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5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104.xml"/><Relationship Id="rId10" Type="http://schemas.openxmlformats.org/officeDocument/2006/relationships/slide" Target="slide2.xml"/><Relationship Id="rId4" Type="http://schemas.openxmlformats.org/officeDocument/2006/relationships/image" Target="../media/image25.png"/><Relationship Id="rId9" Type="http://schemas.openxmlformats.org/officeDocument/2006/relationships/slide" Target="slide45.xml"/><Relationship Id="rId14" Type="http://schemas.openxmlformats.org/officeDocument/2006/relationships/slide" Target="slide89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slide" Target="slide45.xml"/><Relationship Id="rId13" Type="http://schemas.openxmlformats.org/officeDocument/2006/relationships/slide" Target="slide89.xml"/><Relationship Id="rId3" Type="http://schemas.openxmlformats.org/officeDocument/2006/relationships/image" Target="../media/image26.png"/><Relationship Id="rId7" Type="http://schemas.openxmlformats.org/officeDocument/2006/relationships/slide" Target="slide34.xml"/><Relationship Id="rId12" Type="http://schemas.openxmlformats.org/officeDocument/2006/relationships/slide" Target="slide67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.xml"/><Relationship Id="rId11" Type="http://schemas.openxmlformats.org/officeDocument/2006/relationships/slide" Target="slide58.xml"/><Relationship Id="rId5" Type="http://schemas.openxmlformats.org/officeDocument/2006/relationships/slide" Target="slide15.xml"/><Relationship Id="rId15" Type="http://schemas.openxmlformats.org/officeDocument/2006/relationships/slide" Target="slide125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04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7.xml"/><Relationship Id="rId3" Type="http://schemas.openxmlformats.org/officeDocument/2006/relationships/image" Target="../media/image27.png"/><Relationship Id="rId7" Type="http://schemas.openxmlformats.org/officeDocument/2006/relationships/slide" Target="slide22.xml"/><Relationship Id="rId12" Type="http://schemas.openxmlformats.org/officeDocument/2006/relationships/slide" Target="slide58.xml"/><Relationship Id="rId2" Type="http://schemas.openxmlformats.org/officeDocument/2006/relationships/image" Target="../media/image2.png"/><Relationship Id="rId16" Type="http://schemas.openxmlformats.org/officeDocument/2006/relationships/slide" Target="slide12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5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104.xml"/><Relationship Id="rId10" Type="http://schemas.openxmlformats.org/officeDocument/2006/relationships/slide" Target="slide2.xml"/><Relationship Id="rId4" Type="http://schemas.openxmlformats.org/officeDocument/2006/relationships/image" Target="../media/image28.png"/><Relationship Id="rId9" Type="http://schemas.openxmlformats.org/officeDocument/2006/relationships/slide" Target="slide45.xml"/><Relationship Id="rId14" Type="http://schemas.openxmlformats.org/officeDocument/2006/relationships/slide" Target="slide89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58.xml"/><Relationship Id="rId3" Type="http://schemas.openxmlformats.org/officeDocument/2006/relationships/image" Target="../media/image29.png"/><Relationship Id="rId7" Type="http://schemas.openxmlformats.org/officeDocument/2006/relationships/slide" Target="slide15.xml"/><Relationship Id="rId12" Type="http://schemas.openxmlformats.org/officeDocument/2006/relationships/image" Target="../media/image3.png"/><Relationship Id="rId17" Type="http://schemas.openxmlformats.org/officeDocument/2006/relationships/slide" Target="slide125.xml"/><Relationship Id="rId2" Type="http://schemas.openxmlformats.org/officeDocument/2006/relationships/image" Target="../media/image2.png"/><Relationship Id="rId16" Type="http://schemas.openxmlformats.org/officeDocument/2006/relationships/slide" Target="slide104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11" Type="http://schemas.openxmlformats.org/officeDocument/2006/relationships/slide" Target="slide2.xml"/><Relationship Id="rId5" Type="http://schemas.openxmlformats.org/officeDocument/2006/relationships/image" Target="../media/image31.png"/><Relationship Id="rId15" Type="http://schemas.openxmlformats.org/officeDocument/2006/relationships/slide" Target="slide89.xml"/><Relationship Id="rId10" Type="http://schemas.openxmlformats.org/officeDocument/2006/relationships/slide" Target="slide45.xml"/><Relationship Id="rId4" Type="http://schemas.openxmlformats.org/officeDocument/2006/relationships/image" Target="../media/image30.png"/><Relationship Id="rId9" Type="http://schemas.openxmlformats.org/officeDocument/2006/relationships/slide" Target="slide34.xml"/><Relationship Id="rId14" Type="http://schemas.openxmlformats.org/officeDocument/2006/relationships/slide" Target="slide67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7.xml"/><Relationship Id="rId3" Type="http://schemas.openxmlformats.org/officeDocument/2006/relationships/image" Target="../media/image32.png"/><Relationship Id="rId7" Type="http://schemas.openxmlformats.org/officeDocument/2006/relationships/slide" Target="slide22.xml"/><Relationship Id="rId12" Type="http://schemas.openxmlformats.org/officeDocument/2006/relationships/slide" Target="slide58.xml"/><Relationship Id="rId2" Type="http://schemas.openxmlformats.org/officeDocument/2006/relationships/image" Target="../media/image2.png"/><Relationship Id="rId16" Type="http://schemas.openxmlformats.org/officeDocument/2006/relationships/slide" Target="slide12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5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104.xml"/><Relationship Id="rId10" Type="http://schemas.openxmlformats.org/officeDocument/2006/relationships/slide" Target="slide2.xml"/><Relationship Id="rId4" Type="http://schemas.openxmlformats.org/officeDocument/2006/relationships/image" Target="../media/image33.png"/><Relationship Id="rId9" Type="http://schemas.openxmlformats.org/officeDocument/2006/relationships/slide" Target="slide45.xml"/><Relationship Id="rId14" Type="http://schemas.openxmlformats.org/officeDocument/2006/relationships/slide" Target="slide89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13" Type="http://schemas.openxmlformats.org/officeDocument/2006/relationships/slide" Target="slide15.xml"/><Relationship Id="rId18" Type="http://schemas.openxmlformats.org/officeDocument/2006/relationships/slide" Target="slide67.xml"/><Relationship Id="rId3" Type="http://schemas.openxmlformats.org/officeDocument/2006/relationships/image" Target="../media/image34.png"/><Relationship Id="rId21" Type="http://schemas.openxmlformats.org/officeDocument/2006/relationships/slide" Target="slide125.xml"/><Relationship Id="rId7" Type="http://schemas.openxmlformats.org/officeDocument/2006/relationships/image" Target="../media/image36.png"/><Relationship Id="rId12" Type="http://schemas.openxmlformats.org/officeDocument/2006/relationships/slide" Target="slide3.xml"/><Relationship Id="rId17" Type="http://schemas.openxmlformats.org/officeDocument/2006/relationships/slide" Target="slide58.xml"/><Relationship Id="rId2" Type="http://schemas.openxmlformats.org/officeDocument/2006/relationships/image" Target="../media/image2.png"/><Relationship Id="rId16" Type="http://schemas.openxmlformats.org/officeDocument/2006/relationships/slide" Target="slide45.xml"/><Relationship Id="rId20" Type="http://schemas.openxmlformats.org/officeDocument/2006/relationships/slide" Target="slide10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5.png"/><Relationship Id="rId11" Type="http://schemas.openxmlformats.org/officeDocument/2006/relationships/image" Target="../media/image40.jpg"/><Relationship Id="rId5" Type="http://schemas.openxmlformats.org/officeDocument/2006/relationships/image" Target="../media/image3.png"/><Relationship Id="rId15" Type="http://schemas.openxmlformats.org/officeDocument/2006/relationships/slide" Target="slide34.xml"/><Relationship Id="rId10" Type="http://schemas.openxmlformats.org/officeDocument/2006/relationships/image" Target="../media/image39.jpeg"/><Relationship Id="rId19" Type="http://schemas.openxmlformats.org/officeDocument/2006/relationships/slide" Target="slide89.xml"/><Relationship Id="rId4" Type="http://schemas.openxmlformats.org/officeDocument/2006/relationships/slide" Target="slide2.xml"/><Relationship Id="rId9" Type="http://schemas.openxmlformats.org/officeDocument/2006/relationships/image" Target="../media/image38.png"/><Relationship Id="rId14" Type="http://schemas.openxmlformats.org/officeDocument/2006/relationships/slide" Target="slide22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slide" Target="slide45.xml"/><Relationship Id="rId13" Type="http://schemas.openxmlformats.org/officeDocument/2006/relationships/slide" Target="slide89.xml"/><Relationship Id="rId3" Type="http://schemas.openxmlformats.org/officeDocument/2006/relationships/image" Target="../media/image41.png"/><Relationship Id="rId7" Type="http://schemas.openxmlformats.org/officeDocument/2006/relationships/slide" Target="slide34.xml"/><Relationship Id="rId12" Type="http://schemas.openxmlformats.org/officeDocument/2006/relationships/slide" Target="slide67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.xml"/><Relationship Id="rId11" Type="http://schemas.openxmlformats.org/officeDocument/2006/relationships/slide" Target="slide58.xml"/><Relationship Id="rId5" Type="http://schemas.openxmlformats.org/officeDocument/2006/relationships/slide" Target="slide15.xml"/><Relationship Id="rId15" Type="http://schemas.openxmlformats.org/officeDocument/2006/relationships/slide" Target="slide125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04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45.xml"/><Relationship Id="rId13" Type="http://schemas.openxmlformats.org/officeDocument/2006/relationships/slide" Target="slide89.xml"/><Relationship Id="rId3" Type="http://schemas.openxmlformats.org/officeDocument/2006/relationships/image" Target="../media/image42.png"/><Relationship Id="rId7" Type="http://schemas.openxmlformats.org/officeDocument/2006/relationships/slide" Target="slide34.xml"/><Relationship Id="rId12" Type="http://schemas.openxmlformats.org/officeDocument/2006/relationships/slide" Target="slide67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.xml"/><Relationship Id="rId11" Type="http://schemas.openxmlformats.org/officeDocument/2006/relationships/slide" Target="slide58.xml"/><Relationship Id="rId5" Type="http://schemas.openxmlformats.org/officeDocument/2006/relationships/slide" Target="slide15.xml"/><Relationship Id="rId15" Type="http://schemas.openxmlformats.org/officeDocument/2006/relationships/slide" Target="slide125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04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slide" Target="slide45.xml"/><Relationship Id="rId13" Type="http://schemas.openxmlformats.org/officeDocument/2006/relationships/slide" Target="slide89.xml"/><Relationship Id="rId3" Type="http://schemas.openxmlformats.org/officeDocument/2006/relationships/image" Target="../media/image42.png"/><Relationship Id="rId7" Type="http://schemas.openxmlformats.org/officeDocument/2006/relationships/slide" Target="slide34.xml"/><Relationship Id="rId12" Type="http://schemas.openxmlformats.org/officeDocument/2006/relationships/slide" Target="slide67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.xml"/><Relationship Id="rId11" Type="http://schemas.openxmlformats.org/officeDocument/2006/relationships/slide" Target="slide58.xml"/><Relationship Id="rId5" Type="http://schemas.openxmlformats.org/officeDocument/2006/relationships/slide" Target="slide15.xml"/><Relationship Id="rId15" Type="http://schemas.openxmlformats.org/officeDocument/2006/relationships/slide" Target="slide125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04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15.xml"/><Relationship Id="rId13" Type="http://schemas.openxmlformats.org/officeDocument/2006/relationships/image" Target="../media/image3.png"/><Relationship Id="rId18" Type="http://schemas.openxmlformats.org/officeDocument/2006/relationships/slide" Target="slide125.xml"/><Relationship Id="rId3" Type="http://schemas.openxmlformats.org/officeDocument/2006/relationships/image" Target="../media/image43.png"/><Relationship Id="rId7" Type="http://schemas.openxmlformats.org/officeDocument/2006/relationships/slide" Target="slide3.xml"/><Relationship Id="rId12" Type="http://schemas.openxmlformats.org/officeDocument/2006/relationships/slide" Target="slide2.xml"/><Relationship Id="rId17" Type="http://schemas.openxmlformats.org/officeDocument/2006/relationships/slide" Target="slide104.xml"/><Relationship Id="rId2" Type="http://schemas.openxmlformats.org/officeDocument/2006/relationships/image" Target="../media/image2.png"/><Relationship Id="rId16" Type="http://schemas.openxmlformats.org/officeDocument/2006/relationships/slide" Target="slide8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6.png"/><Relationship Id="rId11" Type="http://schemas.openxmlformats.org/officeDocument/2006/relationships/slide" Target="slide45.xml"/><Relationship Id="rId5" Type="http://schemas.openxmlformats.org/officeDocument/2006/relationships/image" Target="../media/image45.png"/><Relationship Id="rId15" Type="http://schemas.openxmlformats.org/officeDocument/2006/relationships/slide" Target="slide67.xml"/><Relationship Id="rId10" Type="http://schemas.openxmlformats.org/officeDocument/2006/relationships/slide" Target="slide34.xml"/><Relationship Id="rId4" Type="http://schemas.openxmlformats.org/officeDocument/2006/relationships/image" Target="../media/image44.png"/><Relationship Id="rId9" Type="http://schemas.openxmlformats.org/officeDocument/2006/relationships/slide" Target="slide22.xml"/><Relationship Id="rId14" Type="http://schemas.openxmlformats.org/officeDocument/2006/relationships/slide" Target="slide58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67.xml"/><Relationship Id="rId3" Type="http://schemas.openxmlformats.org/officeDocument/2006/relationships/image" Target="../media/image47.png"/><Relationship Id="rId7" Type="http://schemas.openxmlformats.org/officeDocument/2006/relationships/slide" Target="slide22.xml"/><Relationship Id="rId12" Type="http://schemas.openxmlformats.org/officeDocument/2006/relationships/slide" Target="slide58.xml"/><Relationship Id="rId2" Type="http://schemas.openxmlformats.org/officeDocument/2006/relationships/image" Target="../media/image2.png"/><Relationship Id="rId16" Type="http://schemas.openxmlformats.org/officeDocument/2006/relationships/slide" Target="slide12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5.xml"/><Relationship Id="rId11" Type="http://schemas.openxmlformats.org/officeDocument/2006/relationships/image" Target="../media/image3.png"/><Relationship Id="rId5" Type="http://schemas.openxmlformats.org/officeDocument/2006/relationships/slide" Target="slide3.xml"/><Relationship Id="rId15" Type="http://schemas.openxmlformats.org/officeDocument/2006/relationships/slide" Target="slide104.xml"/><Relationship Id="rId10" Type="http://schemas.openxmlformats.org/officeDocument/2006/relationships/slide" Target="slide2.xml"/><Relationship Id="rId4" Type="http://schemas.openxmlformats.org/officeDocument/2006/relationships/image" Target="../media/image48.png"/><Relationship Id="rId9" Type="http://schemas.openxmlformats.org/officeDocument/2006/relationships/slide" Target="slide45.xml"/><Relationship Id="rId14" Type="http://schemas.openxmlformats.org/officeDocument/2006/relationships/slide" Target="slide89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104.xml"/><Relationship Id="rId3" Type="http://schemas.openxmlformats.org/officeDocument/2006/relationships/slide" Target="slide2.xml"/><Relationship Id="rId7" Type="http://schemas.openxmlformats.org/officeDocument/2006/relationships/slide" Target="slide22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.xml"/><Relationship Id="rId11" Type="http://schemas.openxmlformats.org/officeDocument/2006/relationships/slide" Target="slide67.xml"/><Relationship Id="rId5" Type="http://schemas.openxmlformats.org/officeDocument/2006/relationships/slide" Target="slide3.xml"/><Relationship Id="rId10" Type="http://schemas.openxmlformats.org/officeDocument/2006/relationships/slide" Target="slide58.xml"/><Relationship Id="rId4" Type="http://schemas.openxmlformats.org/officeDocument/2006/relationships/image" Target="../media/image3.png"/><Relationship Id="rId9" Type="http://schemas.openxmlformats.org/officeDocument/2006/relationships/slide" Target="slide45.xml"/><Relationship Id="rId14" Type="http://schemas.openxmlformats.org/officeDocument/2006/relationships/slide" Target="slide125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6" Type="http://schemas.openxmlformats.org/officeDocument/2006/relationships/image" Target="../media/image50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5" Type="http://schemas.openxmlformats.org/officeDocument/2006/relationships/image" Target="../media/image49.png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104.xml"/><Relationship Id="rId3" Type="http://schemas.openxmlformats.org/officeDocument/2006/relationships/slide" Target="slide2.xml"/><Relationship Id="rId7" Type="http://schemas.openxmlformats.org/officeDocument/2006/relationships/slide" Target="slide22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.xml"/><Relationship Id="rId11" Type="http://schemas.openxmlformats.org/officeDocument/2006/relationships/slide" Target="slide67.xml"/><Relationship Id="rId5" Type="http://schemas.openxmlformats.org/officeDocument/2006/relationships/slide" Target="slide3.xml"/><Relationship Id="rId10" Type="http://schemas.openxmlformats.org/officeDocument/2006/relationships/slide" Target="slide58.xml"/><Relationship Id="rId4" Type="http://schemas.openxmlformats.org/officeDocument/2006/relationships/image" Target="../media/image3.png"/><Relationship Id="rId9" Type="http://schemas.openxmlformats.org/officeDocument/2006/relationships/slide" Target="slide45.xml"/><Relationship Id="rId14" Type="http://schemas.openxmlformats.org/officeDocument/2006/relationships/slide" Target="slide125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104.xml"/><Relationship Id="rId3" Type="http://schemas.openxmlformats.org/officeDocument/2006/relationships/slide" Target="slide2.xml"/><Relationship Id="rId7" Type="http://schemas.openxmlformats.org/officeDocument/2006/relationships/slide" Target="slide22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.xml"/><Relationship Id="rId11" Type="http://schemas.openxmlformats.org/officeDocument/2006/relationships/slide" Target="slide67.xml"/><Relationship Id="rId5" Type="http://schemas.openxmlformats.org/officeDocument/2006/relationships/slide" Target="slide3.xml"/><Relationship Id="rId10" Type="http://schemas.openxmlformats.org/officeDocument/2006/relationships/slide" Target="slide58.xml"/><Relationship Id="rId4" Type="http://schemas.openxmlformats.org/officeDocument/2006/relationships/image" Target="../media/image3.png"/><Relationship Id="rId9" Type="http://schemas.openxmlformats.org/officeDocument/2006/relationships/slide" Target="slide45.xml"/><Relationship Id="rId14" Type="http://schemas.openxmlformats.org/officeDocument/2006/relationships/slide" Target="slide125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slide" Target="slide3.xml"/><Relationship Id="rId13" Type="http://schemas.openxmlformats.org/officeDocument/2006/relationships/slide" Target="slide58.xml"/><Relationship Id="rId3" Type="http://schemas.openxmlformats.org/officeDocument/2006/relationships/slide" Target="slide2.xml"/><Relationship Id="rId7" Type="http://schemas.openxmlformats.org/officeDocument/2006/relationships/image" Target="../media/image53.png"/><Relationship Id="rId12" Type="http://schemas.openxmlformats.org/officeDocument/2006/relationships/slide" Target="slide45.xml"/><Relationship Id="rId17" Type="http://schemas.openxmlformats.org/officeDocument/2006/relationships/slide" Target="slide125.xml"/><Relationship Id="rId2" Type="http://schemas.openxmlformats.org/officeDocument/2006/relationships/image" Target="../media/image2.png"/><Relationship Id="rId16" Type="http://schemas.openxmlformats.org/officeDocument/2006/relationships/slide" Target="slide10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2.png"/><Relationship Id="rId11" Type="http://schemas.openxmlformats.org/officeDocument/2006/relationships/slide" Target="slide34.xml"/><Relationship Id="rId5" Type="http://schemas.openxmlformats.org/officeDocument/2006/relationships/image" Target="../media/image51.png"/><Relationship Id="rId15" Type="http://schemas.openxmlformats.org/officeDocument/2006/relationships/slide" Target="slide89.xml"/><Relationship Id="rId10" Type="http://schemas.openxmlformats.org/officeDocument/2006/relationships/slide" Target="slide22.xml"/><Relationship Id="rId4" Type="http://schemas.openxmlformats.org/officeDocument/2006/relationships/image" Target="../media/image3.png"/><Relationship Id="rId9" Type="http://schemas.openxmlformats.org/officeDocument/2006/relationships/slide" Target="slide15.xml"/><Relationship Id="rId14" Type="http://schemas.openxmlformats.org/officeDocument/2006/relationships/slide" Target="slide67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104.xml"/><Relationship Id="rId3" Type="http://schemas.openxmlformats.org/officeDocument/2006/relationships/slide" Target="slide2.xml"/><Relationship Id="rId7" Type="http://schemas.openxmlformats.org/officeDocument/2006/relationships/slide" Target="slide22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.xml"/><Relationship Id="rId11" Type="http://schemas.openxmlformats.org/officeDocument/2006/relationships/slide" Target="slide67.xml"/><Relationship Id="rId5" Type="http://schemas.openxmlformats.org/officeDocument/2006/relationships/slide" Target="slide3.xml"/><Relationship Id="rId10" Type="http://schemas.openxmlformats.org/officeDocument/2006/relationships/slide" Target="slide58.xml"/><Relationship Id="rId4" Type="http://schemas.openxmlformats.org/officeDocument/2006/relationships/image" Target="../media/image3.png"/><Relationship Id="rId9" Type="http://schemas.openxmlformats.org/officeDocument/2006/relationships/slide" Target="slide45.xml"/><Relationship Id="rId14" Type="http://schemas.openxmlformats.org/officeDocument/2006/relationships/slide" Target="slide125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104.xml"/><Relationship Id="rId3" Type="http://schemas.openxmlformats.org/officeDocument/2006/relationships/slide" Target="slide2.xml"/><Relationship Id="rId7" Type="http://schemas.openxmlformats.org/officeDocument/2006/relationships/slide" Target="slide22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.xml"/><Relationship Id="rId11" Type="http://schemas.openxmlformats.org/officeDocument/2006/relationships/slide" Target="slide67.xml"/><Relationship Id="rId5" Type="http://schemas.openxmlformats.org/officeDocument/2006/relationships/slide" Target="slide3.xml"/><Relationship Id="rId10" Type="http://schemas.openxmlformats.org/officeDocument/2006/relationships/slide" Target="slide58.xml"/><Relationship Id="rId4" Type="http://schemas.openxmlformats.org/officeDocument/2006/relationships/image" Target="../media/image3.png"/><Relationship Id="rId9" Type="http://schemas.openxmlformats.org/officeDocument/2006/relationships/slide" Target="slide45.xml"/><Relationship Id="rId14" Type="http://schemas.openxmlformats.org/officeDocument/2006/relationships/slide" Target="slide125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89.xml"/><Relationship Id="rId3" Type="http://schemas.openxmlformats.org/officeDocument/2006/relationships/slide" Target="slide2.xml"/><Relationship Id="rId7" Type="http://schemas.openxmlformats.org/officeDocument/2006/relationships/slide" Target="slide15.xml"/><Relationship Id="rId12" Type="http://schemas.openxmlformats.org/officeDocument/2006/relationships/slide" Target="slide67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11" Type="http://schemas.openxmlformats.org/officeDocument/2006/relationships/slide" Target="slide58.xml"/><Relationship Id="rId5" Type="http://schemas.openxmlformats.org/officeDocument/2006/relationships/image" Target="../media/image54.png"/><Relationship Id="rId15" Type="http://schemas.openxmlformats.org/officeDocument/2006/relationships/slide" Target="slide125.xml"/><Relationship Id="rId10" Type="http://schemas.openxmlformats.org/officeDocument/2006/relationships/slide" Target="slide45.xml"/><Relationship Id="rId4" Type="http://schemas.openxmlformats.org/officeDocument/2006/relationships/image" Target="../media/image3.png"/><Relationship Id="rId9" Type="http://schemas.openxmlformats.org/officeDocument/2006/relationships/slide" Target="slide34.xml"/><Relationship Id="rId14" Type="http://schemas.openxmlformats.org/officeDocument/2006/relationships/slide" Target="slide104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slide" Target="slide45.xml"/><Relationship Id="rId13" Type="http://schemas.openxmlformats.org/officeDocument/2006/relationships/slide" Target="slide89.xml"/><Relationship Id="rId3" Type="http://schemas.openxmlformats.org/officeDocument/2006/relationships/image" Target="../media/image55.png"/><Relationship Id="rId7" Type="http://schemas.openxmlformats.org/officeDocument/2006/relationships/slide" Target="slide34.xml"/><Relationship Id="rId12" Type="http://schemas.openxmlformats.org/officeDocument/2006/relationships/slide" Target="slide67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.xml"/><Relationship Id="rId11" Type="http://schemas.openxmlformats.org/officeDocument/2006/relationships/slide" Target="slide58.xml"/><Relationship Id="rId5" Type="http://schemas.openxmlformats.org/officeDocument/2006/relationships/slide" Target="slide15.xml"/><Relationship Id="rId15" Type="http://schemas.openxmlformats.org/officeDocument/2006/relationships/slide" Target="slide125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04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7" Type="http://schemas.openxmlformats.org/officeDocument/2006/relationships/image" Target="../media/image60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9.png"/><Relationship Id="rId5" Type="http://schemas.openxmlformats.org/officeDocument/2006/relationships/image" Target="../media/image58.png"/><Relationship Id="rId4" Type="http://schemas.openxmlformats.org/officeDocument/2006/relationships/image" Target="../media/image3.pn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slide" Target="slide45.xml"/><Relationship Id="rId13" Type="http://schemas.openxmlformats.org/officeDocument/2006/relationships/slide" Target="slide89.xml"/><Relationship Id="rId3" Type="http://schemas.openxmlformats.org/officeDocument/2006/relationships/image" Target="../media/image64.png"/><Relationship Id="rId7" Type="http://schemas.openxmlformats.org/officeDocument/2006/relationships/slide" Target="slide34.xml"/><Relationship Id="rId12" Type="http://schemas.openxmlformats.org/officeDocument/2006/relationships/slide" Target="slide67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.xml"/><Relationship Id="rId11" Type="http://schemas.openxmlformats.org/officeDocument/2006/relationships/slide" Target="slide58.xml"/><Relationship Id="rId5" Type="http://schemas.openxmlformats.org/officeDocument/2006/relationships/slide" Target="slide15.xml"/><Relationship Id="rId15" Type="http://schemas.openxmlformats.org/officeDocument/2006/relationships/slide" Target="slide125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04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104.xml"/><Relationship Id="rId3" Type="http://schemas.openxmlformats.org/officeDocument/2006/relationships/slide" Target="slide2.xml"/><Relationship Id="rId7" Type="http://schemas.openxmlformats.org/officeDocument/2006/relationships/slide" Target="slide22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.xml"/><Relationship Id="rId11" Type="http://schemas.openxmlformats.org/officeDocument/2006/relationships/slide" Target="slide67.xml"/><Relationship Id="rId5" Type="http://schemas.openxmlformats.org/officeDocument/2006/relationships/slide" Target="slide3.xml"/><Relationship Id="rId10" Type="http://schemas.openxmlformats.org/officeDocument/2006/relationships/slide" Target="slide58.xml"/><Relationship Id="rId4" Type="http://schemas.openxmlformats.org/officeDocument/2006/relationships/image" Target="../media/image3.png"/><Relationship Id="rId9" Type="http://schemas.openxmlformats.org/officeDocument/2006/relationships/slide" Target="slide45.xml"/><Relationship Id="rId14" Type="http://schemas.openxmlformats.org/officeDocument/2006/relationships/slide" Target="slide125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slide" Target="slide45.xml"/><Relationship Id="rId13" Type="http://schemas.openxmlformats.org/officeDocument/2006/relationships/slide" Target="slide89.xml"/><Relationship Id="rId3" Type="http://schemas.openxmlformats.org/officeDocument/2006/relationships/image" Target="../media/image67.png"/><Relationship Id="rId7" Type="http://schemas.openxmlformats.org/officeDocument/2006/relationships/slide" Target="slide34.xml"/><Relationship Id="rId12" Type="http://schemas.openxmlformats.org/officeDocument/2006/relationships/slide" Target="slide67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.xml"/><Relationship Id="rId11" Type="http://schemas.openxmlformats.org/officeDocument/2006/relationships/slide" Target="slide58.xml"/><Relationship Id="rId5" Type="http://schemas.openxmlformats.org/officeDocument/2006/relationships/slide" Target="slide15.xml"/><Relationship Id="rId15" Type="http://schemas.openxmlformats.org/officeDocument/2006/relationships/slide" Target="slide125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04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slide" Target="slide45.xml"/><Relationship Id="rId13" Type="http://schemas.openxmlformats.org/officeDocument/2006/relationships/slide" Target="slide89.xml"/><Relationship Id="rId3" Type="http://schemas.openxmlformats.org/officeDocument/2006/relationships/image" Target="../media/image68.png"/><Relationship Id="rId7" Type="http://schemas.openxmlformats.org/officeDocument/2006/relationships/slide" Target="slide34.xml"/><Relationship Id="rId12" Type="http://schemas.openxmlformats.org/officeDocument/2006/relationships/slide" Target="slide67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.xml"/><Relationship Id="rId11" Type="http://schemas.openxmlformats.org/officeDocument/2006/relationships/slide" Target="slide58.xml"/><Relationship Id="rId5" Type="http://schemas.openxmlformats.org/officeDocument/2006/relationships/slide" Target="slide15.xml"/><Relationship Id="rId15" Type="http://schemas.openxmlformats.org/officeDocument/2006/relationships/slide" Target="slide125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04.xml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slide" Target="slide45.xml"/><Relationship Id="rId13" Type="http://schemas.openxmlformats.org/officeDocument/2006/relationships/slide" Target="slide89.xml"/><Relationship Id="rId3" Type="http://schemas.openxmlformats.org/officeDocument/2006/relationships/image" Target="../media/image69.png"/><Relationship Id="rId7" Type="http://schemas.openxmlformats.org/officeDocument/2006/relationships/slide" Target="slide34.xml"/><Relationship Id="rId12" Type="http://schemas.openxmlformats.org/officeDocument/2006/relationships/slide" Target="slide67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22.xml"/><Relationship Id="rId11" Type="http://schemas.openxmlformats.org/officeDocument/2006/relationships/slide" Target="slide58.xml"/><Relationship Id="rId5" Type="http://schemas.openxmlformats.org/officeDocument/2006/relationships/slide" Target="slide15.xml"/><Relationship Id="rId15" Type="http://schemas.openxmlformats.org/officeDocument/2006/relationships/slide" Target="slide125.xml"/><Relationship Id="rId10" Type="http://schemas.openxmlformats.org/officeDocument/2006/relationships/image" Target="../media/image3.png"/><Relationship Id="rId4" Type="http://schemas.openxmlformats.org/officeDocument/2006/relationships/slide" Target="slide3.xml"/><Relationship Id="rId9" Type="http://schemas.openxmlformats.org/officeDocument/2006/relationships/slide" Target="slide2.xml"/><Relationship Id="rId14" Type="http://schemas.openxmlformats.org/officeDocument/2006/relationships/slide" Target="slide104.xml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slide" Target="slide104.xml"/><Relationship Id="rId3" Type="http://schemas.openxmlformats.org/officeDocument/2006/relationships/slide" Target="slide2.xml"/><Relationship Id="rId7" Type="http://schemas.openxmlformats.org/officeDocument/2006/relationships/slide" Target="slide22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5.xml"/><Relationship Id="rId11" Type="http://schemas.openxmlformats.org/officeDocument/2006/relationships/slide" Target="slide67.xml"/><Relationship Id="rId5" Type="http://schemas.openxmlformats.org/officeDocument/2006/relationships/slide" Target="slide3.xml"/><Relationship Id="rId10" Type="http://schemas.openxmlformats.org/officeDocument/2006/relationships/slide" Target="slide58.xml"/><Relationship Id="rId4" Type="http://schemas.openxmlformats.org/officeDocument/2006/relationships/image" Target="../media/image3.png"/><Relationship Id="rId9" Type="http://schemas.openxmlformats.org/officeDocument/2006/relationships/slide" Target="slide45.xml"/><Relationship Id="rId14" Type="http://schemas.openxmlformats.org/officeDocument/2006/relationships/slide" Target="slide125.xml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_rels/slide14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13" Type="http://schemas.openxmlformats.org/officeDocument/2006/relationships/slide" Target="slide104.xml"/><Relationship Id="rId3" Type="http://schemas.openxmlformats.org/officeDocument/2006/relationships/slide" Target="slide3.xml"/><Relationship Id="rId7" Type="http://schemas.openxmlformats.org/officeDocument/2006/relationships/slide" Target="slide45.xml"/><Relationship Id="rId12" Type="http://schemas.openxmlformats.org/officeDocument/2006/relationships/slide" Target="slide89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slide" Target="slide67.xml"/><Relationship Id="rId5" Type="http://schemas.openxmlformats.org/officeDocument/2006/relationships/slide" Target="slide22.xml"/><Relationship Id="rId10" Type="http://schemas.openxmlformats.org/officeDocument/2006/relationships/slide" Target="slide58.xml"/><Relationship Id="rId4" Type="http://schemas.openxmlformats.org/officeDocument/2006/relationships/slide" Target="slide15.xml"/><Relationship Id="rId9" Type="http://schemas.openxmlformats.org/officeDocument/2006/relationships/image" Target="../media/image3.png"/><Relationship Id="rId14" Type="http://schemas.openxmlformats.org/officeDocument/2006/relationships/slide" Target="slide12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1875;p30">
            <a:extLst>
              <a:ext uri="{FF2B5EF4-FFF2-40B4-BE49-F238E27FC236}">
                <a16:creationId xmlns:a16="http://schemas.microsoft.com/office/drawing/2014/main" id="{BB103E2E-2B04-4A25-A1FE-0DAE77DF0428}"/>
              </a:ext>
            </a:extLst>
          </p:cNvPr>
          <p:cNvSpPr txBox="1">
            <a:spLocks/>
          </p:cNvSpPr>
          <p:nvPr/>
        </p:nvSpPr>
        <p:spPr>
          <a:xfrm>
            <a:off x="1643062" y="1759307"/>
            <a:ext cx="8905875" cy="184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defRPr sz="5500" b="1" i="0" u="none" strike="noStrike" cap="none">
                <a:solidFill>
                  <a:srgbClr val="E04B5D"/>
                </a:solidFill>
                <a:latin typeface="Amatic SC"/>
                <a:ea typeface="Amatic SC"/>
                <a:cs typeface="Amatic SC"/>
                <a:sym typeface="Amatic SC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tabLst/>
              <a:defRPr/>
            </a:pPr>
            <a:r>
              <a:rPr lang="th-TH" sz="6600" kern="0" dirty="0">
                <a:solidFill>
                  <a:srgbClr val="002060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บทที่ 11 การวัดปริมาตร</a:t>
            </a:r>
            <a:endParaRPr kumimoji="0" lang="en-US" sz="6600" b="1" i="0" u="none" strike="noStrike" kern="0" cap="none" spc="0" normalizeH="0" baseline="0" noProof="0" dirty="0">
              <a:solidFill>
                <a:srgbClr val="002060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Amatic SC"/>
            </a:endParaRPr>
          </a:p>
        </p:txBody>
      </p:sp>
      <p:sp>
        <p:nvSpPr>
          <p:cNvPr id="7" name="Google Shape;1876;p30">
            <a:extLst>
              <a:ext uri="{FF2B5EF4-FFF2-40B4-BE49-F238E27FC236}">
                <a16:creationId xmlns:a16="http://schemas.microsoft.com/office/drawing/2014/main" id="{A236825B-DB45-43E4-9DF3-DBACDF8ED192}"/>
              </a:ext>
            </a:extLst>
          </p:cNvPr>
          <p:cNvSpPr txBox="1">
            <a:spLocks/>
          </p:cNvSpPr>
          <p:nvPr/>
        </p:nvSpPr>
        <p:spPr>
          <a:xfrm>
            <a:off x="3253100" y="3189439"/>
            <a:ext cx="6117600" cy="5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1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2800"/>
              <a:buFont typeface="Cabin"/>
              <a:buNone/>
              <a:tabLst/>
              <a:defRPr/>
            </a:pPr>
            <a:r>
              <a:rPr lang="th-TH" sz="2800" kern="0" dirty="0">
                <a:solidFill>
                  <a:srgbClr val="595959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กลุ่มสาระการเรียนรู้คณิตศาสตร์	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2800"/>
              <a:buFont typeface="Cabin"/>
              <a:buNone/>
              <a:tabLst/>
              <a:defRPr/>
            </a:pPr>
            <a:r>
              <a:rPr lang="th-TH" sz="2800" kern="0" dirty="0">
                <a:solidFill>
                  <a:srgbClr val="595959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ชั้นประถมศึกษาปีที่ 3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Cabin"/>
            </a:endParaRPr>
          </a:p>
        </p:txBody>
      </p:sp>
      <p:grpSp>
        <p:nvGrpSpPr>
          <p:cNvPr id="52" name="Google Shape;650;p30">
            <a:extLst>
              <a:ext uri="{FF2B5EF4-FFF2-40B4-BE49-F238E27FC236}">
                <a16:creationId xmlns:a16="http://schemas.microsoft.com/office/drawing/2014/main" id="{D5BE268C-4062-4B94-9BF6-DE63A4B526F2}"/>
              </a:ext>
            </a:extLst>
          </p:cNvPr>
          <p:cNvGrpSpPr/>
          <p:nvPr/>
        </p:nvGrpSpPr>
        <p:grpSpPr>
          <a:xfrm flipH="1">
            <a:off x="6527714" y="4321743"/>
            <a:ext cx="820647" cy="572699"/>
            <a:chOff x="2497400" y="238075"/>
            <a:chExt cx="235075" cy="164050"/>
          </a:xfrm>
        </p:grpSpPr>
        <p:sp>
          <p:nvSpPr>
            <p:cNvPr id="53" name="Google Shape;651;p30">
              <a:extLst>
                <a:ext uri="{FF2B5EF4-FFF2-40B4-BE49-F238E27FC236}">
                  <a16:creationId xmlns:a16="http://schemas.microsoft.com/office/drawing/2014/main" id="{C8F27C1E-AC14-45E2-B4B0-DBAD0666033A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652;p30">
              <a:extLst>
                <a:ext uri="{FF2B5EF4-FFF2-40B4-BE49-F238E27FC236}">
                  <a16:creationId xmlns:a16="http://schemas.microsoft.com/office/drawing/2014/main" id="{DB6984C7-D968-4C3A-9038-E10F0024708A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653;p30">
              <a:extLst>
                <a:ext uri="{FF2B5EF4-FFF2-40B4-BE49-F238E27FC236}">
                  <a16:creationId xmlns:a16="http://schemas.microsoft.com/office/drawing/2014/main" id="{5B83A24A-E444-427F-81EB-D3122CC0986A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654;p30">
              <a:extLst>
                <a:ext uri="{FF2B5EF4-FFF2-40B4-BE49-F238E27FC236}">
                  <a16:creationId xmlns:a16="http://schemas.microsoft.com/office/drawing/2014/main" id="{71A91FF0-739B-4D3B-93AA-50283C61B44E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655;p30">
              <a:extLst>
                <a:ext uri="{FF2B5EF4-FFF2-40B4-BE49-F238E27FC236}">
                  <a16:creationId xmlns:a16="http://schemas.microsoft.com/office/drawing/2014/main" id="{0E206D83-1F04-4C81-A082-F7FFEBD726D8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8" name="Google Shape;656;p30">
            <a:extLst>
              <a:ext uri="{FF2B5EF4-FFF2-40B4-BE49-F238E27FC236}">
                <a16:creationId xmlns:a16="http://schemas.microsoft.com/office/drawing/2014/main" id="{64E31B49-D3AA-4CBD-B60F-D17D092EA8E9}"/>
              </a:ext>
            </a:extLst>
          </p:cNvPr>
          <p:cNvSpPr/>
          <p:nvPr/>
        </p:nvSpPr>
        <p:spPr>
          <a:xfrm flipH="1">
            <a:off x="7190786" y="4295407"/>
            <a:ext cx="3681650" cy="1377300"/>
          </a:xfrm>
          <a:custGeom>
            <a:avLst/>
            <a:gdLst/>
            <a:ahLst/>
            <a:cxnLst/>
            <a:rect l="l" t="t" r="r" b="b"/>
            <a:pathLst>
              <a:path w="147266" h="55092" extrusionOk="0">
                <a:moveTo>
                  <a:pt x="0" y="55092"/>
                </a:moveTo>
                <a:cubicBezTo>
                  <a:pt x="0" y="50534"/>
                  <a:pt x="6751" y="48778"/>
                  <a:pt x="10828" y="46739"/>
                </a:cubicBezTo>
                <a:cubicBezTo>
                  <a:pt x="16049" y="44128"/>
                  <a:pt x="20897" y="40805"/>
                  <a:pt x="25679" y="37457"/>
                </a:cubicBezTo>
                <a:cubicBezTo>
                  <a:pt x="33698" y="31843"/>
                  <a:pt x="49577" y="18159"/>
                  <a:pt x="53214" y="27247"/>
                </a:cubicBezTo>
                <a:cubicBezTo>
                  <a:pt x="54404" y="30220"/>
                  <a:pt x="53737" y="35405"/>
                  <a:pt x="50739" y="36529"/>
                </a:cubicBezTo>
                <a:cubicBezTo>
                  <a:pt x="44925" y="38709"/>
                  <a:pt x="37406" y="32336"/>
                  <a:pt x="34960" y="26629"/>
                </a:cubicBezTo>
                <a:cubicBezTo>
                  <a:pt x="31197" y="17850"/>
                  <a:pt x="37760" y="2957"/>
                  <a:pt x="47026" y="640"/>
                </a:cubicBezTo>
                <a:cubicBezTo>
                  <a:pt x="67314" y="-4434"/>
                  <a:pt x="81774" y="23985"/>
                  <a:pt x="99931" y="34363"/>
                </a:cubicBezTo>
                <a:cubicBezTo>
                  <a:pt x="113826" y="42305"/>
                  <a:pt x="132086" y="31390"/>
                  <a:pt x="147266" y="26319"/>
                </a:cubicBezTo>
              </a:path>
            </a:pathLst>
          </a:custGeom>
          <a:noFill/>
          <a:ln w="19050" cap="flat" cmpd="sng">
            <a:solidFill>
              <a:srgbClr val="A45DAF"/>
            </a:solidFill>
            <a:prstDash val="dot"/>
            <a:round/>
            <a:headEnd type="none" w="med" len="med"/>
            <a:tailEnd type="none" w="med" len="med"/>
          </a:ln>
        </p:spPr>
      </p:sp>
    </p:spTree>
    <p:extLst>
      <p:ext uri="{BB962C8B-B14F-4D97-AF65-F5344CB8AC3E}">
        <p14:creationId xmlns:p14="http://schemas.microsoft.com/office/powerpoint/2010/main" val="63879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0.0 0.0 L 0.0 -0.07213" pathEditMode="relative" ptsTypes="">
                                      <p:cBhvr>
                                        <p:cTn id="6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Rot by="1500000">
                                      <p:cBhvr>
                                        <p:cTn id="7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8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9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0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sp>
        <p:nvSpPr>
          <p:cNvPr id="47" name="Google Shape;566;p28">
            <a:hlinkClick r:id="rId3" action="ppaction://hlinksldjump"/>
            <a:extLst>
              <a:ext uri="{FF2B5EF4-FFF2-40B4-BE49-F238E27FC236}">
                <a16:creationId xmlns:a16="http://schemas.microsoft.com/office/drawing/2014/main" id="{1AD53618-1360-4CF8-84C4-8322CEBD61A8}"/>
              </a:ext>
            </a:extLst>
          </p:cNvPr>
          <p:cNvSpPr txBox="1">
            <a:spLocks/>
          </p:cNvSpPr>
          <p:nvPr/>
        </p:nvSpPr>
        <p:spPr>
          <a:xfrm>
            <a:off x="2037635" y="1407466"/>
            <a:ext cx="4220502" cy="62954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การวัดปริมาตรและความจุเป็นมิลลิลิตร</a:t>
            </a:r>
            <a:endParaRPr kumimoji="0" lang="en-US" sz="2600" i="0" u="none" strike="noStrike" kern="0" cap="none" spc="0" normalizeH="0" noProof="0" dirty="0">
              <a:ln>
                <a:noFill/>
              </a:ln>
              <a:solidFill>
                <a:schemeClr val="bg2">
                  <a:lumMod val="25000"/>
                </a:schemeClr>
              </a:solidFill>
              <a:effectLst/>
              <a:uLnTx/>
              <a:uFillTx/>
              <a:latin typeface="4805_KwangMD_Melt" panose="02000000000000000000" pitchFamily="2" charset="0"/>
              <a:cs typeface="4805_KwangMD_Melt" panose="02000000000000000000" pitchFamily="2" charset="0"/>
              <a:sym typeface="Gorditas"/>
            </a:endParaRPr>
          </a:p>
        </p:txBody>
      </p:sp>
      <p:grpSp>
        <p:nvGrpSpPr>
          <p:cNvPr id="6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65783" y="1367864"/>
            <a:ext cx="921600" cy="558341"/>
            <a:chOff x="1819302" y="2003780"/>
            <a:chExt cx="1219500" cy="1198800"/>
          </a:xfrm>
        </p:grpSpPr>
        <p:sp>
          <p:nvSpPr>
            <p:cNvPr id="38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2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48" name="Google Shape;567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11.1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51" name="Google Shape;570;p28">
            <a:hlinkClick r:id="rId8" action="ppaction://hlinksldjump"/>
            <a:extLst>
              <a:ext uri="{FF2B5EF4-FFF2-40B4-BE49-F238E27FC236}">
                <a16:creationId xmlns:a16="http://schemas.microsoft.com/office/drawing/2014/main" id="{D7DBA6C0-2C66-4B22-9A77-724BE6751EE5}"/>
              </a:ext>
            </a:extLst>
          </p:cNvPr>
          <p:cNvSpPr txBox="1">
            <a:spLocks/>
          </p:cNvSpPr>
          <p:nvPr/>
        </p:nvSpPr>
        <p:spPr>
          <a:xfrm>
            <a:off x="7455589" y="1404170"/>
            <a:ext cx="3778467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การเปรียบเทียบปริมาตรและความจุ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54" name="Google Shape;573;p28">
            <a:hlinkClick r:id="rId4" action="ppaction://hlinksldjump"/>
            <a:extLst>
              <a:ext uri="{FF2B5EF4-FFF2-40B4-BE49-F238E27FC236}">
                <a16:creationId xmlns:a16="http://schemas.microsoft.com/office/drawing/2014/main" id="{EE561E8D-E870-4F5E-82EF-8406B084EF10}"/>
              </a:ext>
            </a:extLst>
          </p:cNvPr>
          <p:cNvSpPr txBox="1">
            <a:spLocks/>
          </p:cNvSpPr>
          <p:nvPr/>
        </p:nvSpPr>
        <p:spPr>
          <a:xfrm>
            <a:off x="2044409" y="2299692"/>
            <a:ext cx="4072254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การวัดปริมาตรและความจุเป็นลิตรและมิลลิลิตร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57" name="Google Shape;576;p28">
            <a:hlinkClick r:id="rId9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55589" y="2146381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การบวกและการลบเกี่ยวกับปริมาตรและความจุ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grpSp>
        <p:nvGrpSpPr>
          <p:cNvPr id="61" name="Google Shape;580;p28">
            <a:extLst>
              <a:ext uri="{FF2B5EF4-FFF2-40B4-BE49-F238E27FC236}">
                <a16:creationId xmlns:a16="http://schemas.microsoft.com/office/drawing/2014/main" id="{D049F694-9392-426C-8E4A-805F8D1F52FA}"/>
              </a:ext>
            </a:extLst>
          </p:cNvPr>
          <p:cNvGrpSpPr/>
          <p:nvPr/>
        </p:nvGrpSpPr>
        <p:grpSpPr>
          <a:xfrm>
            <a:off x="9174824" y="337428"/>
            <a:ext cx="820647" cy="572699"/>
            <a:chOff x="2497400" y="238075"/>
            <a:chExt cx="235075" cy="164050"/>
          </a:xfrm>
        </p:grpSpPr>
        <p:sp>
          <p:nvSpPr>
            <p:cNvPr id="62" name="Google Shape;581;p28">
              <a:extLst>
                <a:ext uri="{FF2B5EF4-FFF2-40B4-BE49-F238E27FC236}">
                  <a16:creationId xmlns:a16="http://schemas.microsoft.com/office/drawing/2014/main" id="{8723AE78-B000-4E90-BA67-1C1F0FD28DEE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3" name="Google Shape;582;p28">
              <a:extLst>
                <a:ext uri="{FF2B5EF4-FFF2-40B4-BE49-F238E27FC236}">
                  <a16:creationId xmlns:a16="http://schemas.microsoft.com/office/drawing/2014/main" id="{BE258B3A-FDA7-44A0-A60F-A6C165DCC6B2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4" name="Google Shape;583;p28">
              <a:extLst>
                <a:ext uri="{FF2B5EF4-FFF2-40B4-BE49-F238E27FC236}">
                  <a16:creationId xmlns:a16="http://schemas.microsoft.com/office/drawing/2014/main" id="{F51DB3D7-D7B1-42E8-A7FD-5B7AFBC534E0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5" name="Google Shape;584;p28">
              <a:extLst>
                <a:ext uri="{FF2B5EF4-FFF2-40B4-BE49-F238E27FC236}">
                  <a16:creationId xmlns:a16="http://schemas.microsoft.com/office/drawing/2014/main" id="{64549ABE-3FB4-485A-A9FB-D9EE89137E7A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66" name="Google Shape;585;p28">
              <a:extLst>
                <a:ext uri="{FF2B5EF4-FFF2-40B4-BE49-F238E27FC236}">
                  <a16:creationId xmlns:a16="http://schemas.microsoft.com/office/drawing/2014/main" id="{7DF68F87-43E4-45D8-92FE-62F33524E134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</p:grpSp>
      <p:sp>
        <p:nvSpPr>
          <p:cNvPr id="67" name="Google Shape;586;p28">
            <a:extLst>
              <a:ext uri="{FF2B5EF4-FFF2-40B4-BE49-F238E27FC236}">
                <a16:creationId xmlns:a16="http://schemas.microsoft.com/office/drawing/2014/main" id="{35D16504-5409-4F1C-913E-A766E1E83E2F}"/>
              </a:ext>
            </a:extLst>
          </p:cNvPr>
          <p:cNvSpPr/>
          <p:nvPr/>
        </p:nvSpPr>
        <p:spPr>
          <a:xfrm>
            <a:off x="6043432" y="-508868"/>
            <a:ext cx="3283075" cy="1761200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19050" cap="flat" cmpd="sng">
            <a:solidFill>
              <a:srgbClr val="97D7B3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72" name="Google Shape;566;p28">
            <a:hlinkClick r:id="rId5" action="ppaction://hlinksldjump"/>
            <a:extLst>
              <a:ext uri="{FF2B5EF4-FFF2-40B4-BE49-F238E27FC236}">
                <a16:creationId xmlns:a16="http://schemas.microsoft.com/office/drawing/2014/main" id="{44DB1F4B-FCBA-4B54-86F6-168E950F7532}"/>
              </a:ext>
            </a:extLst>
          </p:cNvPr>
          <p:cNvSpPr txBox="1">
            <a:spLocks/>
          </p:cNvSpPr>
          <p:nvPr/>
        </p:nvSpPr>
        <p:spPr>
          <a:xfrm>
            <a:off x="2046344" y="3447964"/>
            <a:ext cx="4037142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การเลือกเครื่องตวงที่เหมาะสม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pic>
        <p:nvPicPr>
          <p:cNvPr id="9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9" name="Google Shape;578;p28">
            <a:extLst>
              <a:ext uri="{FF2B5EF4-FFF2-40B4-BE49-F238E27FC236}">
                <a16:creationId xmlns:a16="http://schemas.microsoft.com/office/drawing/2014/main" id="{E9C33D32-32B3-4B88-804B-CEFF906BE82E}"/>
              </a:ext>
            </a:extLst>
          </p:cNvPr>
          <p:cNvSpPr/>
          <p:nvPr/>
        </p:nvSpPr>
        <p:spPr>
          <a:xfrm>
            <a:off x="4163314" y="886815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F5A2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sp>
        <p:nvSpPr>
          <p:cNvPr id="60" name="Google Shape;579;p28">
            <a:extLst>
              <a:ext uri="{FF2B5EF4-FFF2-40B4-BE49-F238E27FC236}">
                <a16:creationId xmlns:a16="http://schemas.microsoft.com/office/drawing/2014/main" id="{96DCE215-CD77-4068-94C1-AF75FB85A8B2}"/>
              </a:ext>
            </a:extLst>
          </p:cNvPr>
          <p:cNvSpPr/>
          <p:nvPr/>
        </p:nvSpPr>
        <p:spPr>
          <a:xfrm>
            <a:off x="3593009" y="1172638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7B5D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sp>
        <p:nvSpPr>
          <p:cNvPr id="49" name="Google Shape;565;p28">
            <a:extLst>
              <a:ext uri="{FF2B5EF4-FFF2-40B4-BE49-F238E27FC236}">
                <a16:creationId xmlns:a16="http://schemas.microsoft.com/office/drawing/2014/main" id="{38D919E8-E9CE-4DC5-B512-0DC3E7E0635F}"/>
              </a:ext>
            </a:extLst>
          </p:cNvPr>
          <p:cNvSpPr txBox="1">
            <a:spLocks/>
          </p:cNvSpPr>
          <p:nvPr/>
        </p:nvSpPr>
        <p:spPr>
          <a:xfrm>
            <a:off x="1605977" y="590412"/>
            <a:ext cx="8389494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2C43"/>
              </a:buClr>
              <a:buSzPts val="3200"/>
              <a:buFont typeface="Gorditas"/>
              <a:buNone/>
              <a:tabLst/>
              <a:defRPr/>
            </a:pP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บทที่ 11 การวัดปริมาตร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78" name="Google Shape;576;p28">
            <a:hlinkClick r:id="rId12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68289" y="3199810"/>
            <a:ext cx="3778467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การคูณและการหารเกี่ยวกับปริมาตรและความจุ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83" name="Google Shape;576;p28">
            <a:hlinkClick r:id="rId6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2065603" y="4375964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การคาดคะเนปริมาตรและความจุเป็นลิตร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88" name="Google Shape;576;p28">
            <a:hlinkClick r:id="rId13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88044" y="4326277"/>
            <a:ext cx="3529001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โจทย์ปัญหาเกี่ยวกับปริมาตรและความจุ (1)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93" name="Google Shape;576;p28">
            <a:hlinkClick r:id="rId7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2124889" y="5563159"/>
            <a:ext cx="3373559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ความสัมพันธ์ระหว่างหน่วยปริมาตร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sp>
        <p:nvSpPr>
          <p:cNvPr id="98" name="Google Shape;576;p28">
            <a:hlinkClick r:id="rId14" action="ppaction://hlinksldjump"/>
            <a:extLst>
              <a:ext uri="{FF2B5EF4-FFF2-40B4-BE49-F238E27FC236}">
                <a16:creationId xmlns:a16="http://schemas.microsoft.com/office/drawing/2014/main" id="{B0EFEC75-34DE-41BF-9983-7CBC7F154B34}"/>
              </a:ext>
            </a:extLst>
          </p:cNvPr>
          <p:cNvSpPr txBox="1">
            <a:spLocks/>
          </p:cNvSpPr>
          <p:nvPr/>
        </p:nvSpPr>
        <p:spPr>
          <a:xfrm>
            <a:off x="7455589" y="5283454"/>
            <a:ext cx="3544997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lvl="0" indent="0">
              <a:spcAft>
                <a:spcPts val="1200"/>
              </a:spcAft>
              <a:buClr>
                <a:srgbClr val="002C43"/>
              </a:buClr>
              <a:defRPr/>
            </a:pPr>
            <a:r>
              <a:rPr lang="th-TH" sz="2600" kern="0" dirty="0">
                <a:solidFill>
                  <a:schemeClr val="bg2">
                    <a:lumMod val="25000"/>
                  </a:schemeClr>
                </a:solidFill>
                <a:latin typeface="4805_KwangMD_Melt" panose="02000000000000000000" pitchFamily="2" charset="0"/>
                <a:cs typeface="4805_KwangMD_Melt" panose="02000000000000000000" pitchFamily="2" charset="0"/>
              </a:rPr>
              <a:t>โจทย์ปัญหาเกี่ยวกับปริมาตรและความจุ (2)</a:t>
            </a:r>
            <a:endParaRPr lang="en-US" sz="2600" kern="0" dirty="0">
              <a:solidFill>
                <a:schemeClr val="bg2">
                  <a:lumMod val="25000"/>
                </a:schemeClr>
              </a:solidFill>
              <a:latin typeface="4805_KwangMD_Melt" panose="02000000000000000000" pitchFamily="2" charset="0"/>
              <a:cs typeface="4805_KwangMD_Melt" panose="02000000000000000000" pitchFamily="2" charset="0"/>
            </a:endParaRPr>
          </a:p>
        </p:txBody>
      </p:sp>
      <p:grpSp>
        <p:nvGrpSpPr>
          <p:cNvPr id="106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60195" y="2450462"/>
            <a:ext cx="921600" cy="558341"/>
            <a:chOff x="1819302" y="2003780"/>
            <a:chExt cx="1219500" cy="1198800"/>
          </a:xfrm>
        </p:grpSpPr>
        <p:sp>
          <p:nvSpPr>
            <p:cNvPr id="107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08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09" name="Google Shape;567;p28">
              <a:hlinkClick r:id="rId4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11.2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10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75725" y="3442669"/>
            <a:ext cx="921600" cy="558341"/>
            <a:chOff x="1819302" y="2003780"/>
            <a:chExt cx="1219500" cy="1198800"/>
          </a:xfrm>
        </p:grpSpPr>
        <p:sp>
          <p:nvSpPr>
            <p:cNvPr id="111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2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3" name="Google Shape;567;p28">
              <a:hlinkClick r:id="rId5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11.3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14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75725" y="4530663"/>
            <a:ext cx="921600" cy="558341"/>
            <a:chOff x="1819302" y="2003780"/>
            <a:chExt cx="1219500" cy="1198800"/>
          </a:xfrm>
        </p:grpSpPr>
        <p:sp>
          <p:nvSpPr>
            <p:cNvPr id="115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6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17" name="Google Shape;567;p28">
              <a:hlinkClick r:id="rId6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11.4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1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1060195" y="5533994"/>
            <a:ext cx="921600" cy="558341"/>
            <a:chOff x="1819302" y="2003780"/>
            <a:chExt cx="1219500" cy="1198800"/>
          </a:xfrm>
        </p:grpSpPr>
        <p:sp>
          <p:nvSpPr>
            <p:cNvPr id="119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0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1" name="Google Shape;567;p28">
              <a:hlinkClick r:id="rId7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11.5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22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22027" y="1388558"/>
            <a:ext cx="921600" cy="558341"/>
            <a:chOff x="1819302" y="2003780"/>
            <a:chExt cx="1219500" cy="1198800"/>
          </a:xfrm>
        </p:grpSpPr>
        <p:sp>
          <p:nvSpPr>
            <p:cNvPr id="123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4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5" name="Google Shape;567;p28">
              <a:hlinkClick r:id="rId8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11.6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26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22027" y="2308857"/>
            <a:ext cx="921600" cy="558341"/>
            <a:chOff x="1819302" y="2003780"/>
            <a:chExt cx="1219500" cy="1198800"/>
          </a:xfrm>
        </p:grpSpPr>
        <p:sp>
          <p:nvSpPr>
            <p:cNvPr id="127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8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29" name="Google Shape;567;p28">
              <a:hlinkClick r:id="rId9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11.7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30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42888" y="3339433"/>
            <a:ext cx="921600" cy="558341"/>
            <a:chOff x="1819302" y="2003780"/>
            <a:chExt cx="1219500" cy="1198800"/>
          </a:xfrm>
        </p:grpSpPr>
        <p:sp>
          <p:nvSpPr>
            <p:cNvPr id="131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2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3" name="Google Shape;567;p28">
              <a:hlinkClick r:id="rId12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11.8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34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422027" y="4445987"/>
            <a:ext cx="921600" cy="558341"/>
            <a:chOff x="1819302" y="2003780"/>
            <a:chExt cx="1219500" cy="1198800"/>
          </a:xfrm>
        </p:grpSpPr>
        <p:sp>
          <p:nvSpPr>
            <p:cNvPr id="135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6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37" name="Google Shape;567;p28">
              <a:hlinkClick r:id="rId13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11.9</a:t>
              </a:r>
              <a:endParaRPr kumimoji="0" lang="en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38" name="กลุ่ม 67">
            <a:extLst>
              <a:ext uri="{FF2B5EF4-FFF2-40B4-BE49-F238E27FC236}">
                <a16:creationId xmlns:a16="http://schemas.microsoft.com/office/drawing/2014/main" id="{3A530B9D-2FED-4492-AC95-BDDCDADC6F35}"/>
              </a:ext>
            </a:extLst>
          </p:cNvPr>
          <p:cNvGrpSpPr/>
          <p:nvPr/>
        </p:nvGrpSpPr>
        <p:grpSpPr>
          <a:xfrm>
            <a:off x="6356033" y="5431448"/>
            <a:ext cx="1135856" cy="558341"/>
            <a:chOff x="1711426" y="2003780"/>
            <a:chExt cx="1503013" cy="1198800"/>
          </a:xfrm>
        </p:grpSpPr>
        <p:sp>
          <p:nvSpPr>
            <p:cNvPr id="139" name="Google Shape;557;p28">
              <a:extLst>
                <a:ext uri="{FF2B5EF4-FFF2-40B4-BE49-F238E27FC236}">
                  <a16:creationId xmlns:a16="http://schemas.microsoft.com/office/drawing/2014/main" id="{E25BC0FB-5DF1-466C-93B9-2C24FFB85CC2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roundRect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0" name="Google Shape;561;p28">
              <a:hlinkClick r:id="rId3" action="ppaction://hlinksldjump"/>
              <a:extLst>
                <a:ext uri="{FF2B5EF4-FFF2-40B4-BE49-F238E27FC236}">
                  <a16:creationId xmlns:a16="http://schemas.microsoft.com/office/drawing/2014/main" id="{60FB8BA2-2208-4E4F-BE82-2EECB58431E2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roundRect">
              <a:avLst/>
            </a:prstGeom>
            <a:solidFill>
              <a:srgbClr val="FFAF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1" name="Google Shape;567;p28">
              <a:hlinkClick r:id="rId14" action="ppaction://hlinksldjump"/>
              <a:extLst>
                <a:ext uri="{FF2B5EF4-FFF2-40B4-BE49-F238E27FC236}">
                  <a16:creationId xmlns:a16="http://schemas.microsoft.com/office/drawing/2014/main" id="{D5C86444-DD95-4732-9FA8-65AEE60B6697}"/>
                </a:ext>
              </a:extLst>
            </p:cNvPr>
            <p:cNvSpPr txBox="1">
              <a:spLocks/>
            </p:cNvSpPr>
            <p:nvPr/>
          </p:nvSpPr>
          <p:spPr>
            <a:xfrm>
              <a:off x="1711426" y="2260581"/>
              <a:ext cx="1503013" cy="671118"/>
            </a:xfrm>
            <a:prstGeom prst="round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11.10</a:t>
              </a:r>
              <a:endParaRPr kumimoji="0" lang="en" sz="28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14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14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14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14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14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6686234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1.25E-6 2.22222E-6 L -1.25E-6 -0.07222 " pathEditMode="relative" rAng="0" ptsTypes="AA">
                                      <p:cBhvr>
                                        <p:cTn id="6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3611"/>
                                    </p:animMotion>
                                    <p:animRot by="1500000">
                                      <p:cBhvr>
                                        <p:cTn id="7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8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9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0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27309" y="2164538"/>
            <a:ext cx="4889799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22369" y="3339814"/>
            <a:ext cx="4507033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วัดปริมาตรและความ</a:t>
            </a:r>
            <a:r>
              <a:rPr lang="th-TH" sz="4000" kern="0" dirty="0" smtClean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จุเป็นมิลลิลิตร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757976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11.1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1864278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7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7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7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7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8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8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8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8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8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6796259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" name="Picture 5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92567" y="1847681"/>
            <a:ext cx="2249121" cy="2520000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 w="28575">
            <a:solidFill>
              <a:srgbClr val="0070C0"/>
            </a:solidFill>
          </a:ln>
          <a:effectLst/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61888" y="1866384"/>
            <a:ext cx="2209969" cy="2520000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 w="28575">
            <a:solidFill>
              <a:srgbClr val="0070C0"/>
            </a:solidFill>
          </a:ln>
          <a:effectLst/>
        </p:spPr>
      </p:pic>
      <p:pic>
        <p:nvPicPr>
          <p:cNvPr id="50" name="Picture 49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15283" y="1839012"/>
            <a:ext cx="2167035" cy="2520000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 w="28575">
            <a:solidFill>
              <a:srgbClr val="0070C0"/>
            </a:solidFill>
          </a:ln>
          <a:effectLst/>
        </p:spPr>
      </p:pic>
      <p:grpSp>
        <p:nvGrpSpPr>
          <p:cNvPr id="19" name="กลุ่ม 79">
            <a:extLst>
              <a:ext uri="{FF2B5EF4-FFF2-40B4-BE49-F238E27FC236}">
                <a16:creationId xmlns:a16="http://schemas.microsoft.com/office/drawing/2014/main" id="{D873DC20-14A2-4316-943D-D02D8BD6F227}"/>
              </a:ext>
            </a:extLst>
          </p:cNvPr>
          <p:cNvGrpSpPr/>
          <p:nvPr/>
        </p:nvGrpSpPr>
        <p:grpSpPr>
          <a:xfrm>
            <a:off x="1053837" y="4599239"/>
            <a:ext cx="3377948" cy="1393874"/>
            <a:chOff x="3999489" y="1009085"/>
            <a:chExt cx="1960467" cy="596636"/>
          </a:xfrm>
        </p:grpSpPr>
        <p:sp>
          <p:nvSpPr>
            <p:cNvPr id="21" name="รูปแบบอิสระ: รูปร่าง 81">
              <a:extLst>
                <a:ext uri="{FF2B5EF4-FFF2-40B4-BE49-F238E27FC236}">
                  <a16:creationId xmlns:a16="http://schemas.microsoft.com/office/drawing/2014/main" id="{C8B86569-5A61-4612-A972-87E5A880EE14}"/>
                </a:ext>
              </a:extLst>
            </p:cNvPr>
            <p:cNvSpPr/>
            <p:nvPr/>
          </p:nvSpPr>
          <p:spPr>
            <a:xfrm>
              <a:off x="4129318" y="1105075"/>
              <a:ext cx="1830638" cy="50064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E3F3D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" name="Google Shape;1128;p31">
              <a:extLst>
                <a:ext uri="{FF2B5EF4-FFF2-40B4-BE49-F238E27FC236}">
                  <a16:creationId xmlns:a16="http://schemas.microsoft.com/office/drawing/2014/main" id="{73437D8E-0F4A-4D7D-B376-B1C48A5D321E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00B050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3" name="Google Shape;1130;p31">
            <a:extLst>
              <a:ext uri="{FF2B5EF4-FFF2-40B4-BE49-F238E27FC236}">
                <a16:creationId xmlns:a16="http://schemas.microsoft.com/office/drawing/2014/main" id="{61128667-EED4-4BC5-A054-3EE4CD8EA338}"/>
              </a:ext>
            </a:extLst>
          </p:cNvPr>
          <p:cNvSpPr txBox="1"/>
          <p:nvPr/>
        </p:nvSpPr>
        <p:spPr>
          <a:xfrm flipH="1">
            <a:off x="1358701" y="4770484"/>
            <a:ext cx="2875024" cy="742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ถ้วยตวงและกระบอกตวง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lang="th-TH" sz="3000" kern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ขนาด 1,000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Roboto"/>
              <a:cs typeface="CmPrasanmit" panose="02000000000000000000" pitchFamily="2" charset="-34"/>
              <a:sym typeface="Roboto"/>
            </a:endParaRPr>
          </a:p>
        </p:txBody>
      </p:sp>
      <p:grpSp>
        <p:nvGrpSpPr>
          <p:cNvPr id="25" name="กลุ่ม 79">
            <a:extLst>
              <a:ext uri="{FF2B5EF4-FFF2-40B4-BE49-F238E27FC236}">
                <a16:creationId xmlns:a16="http://schemas.microsoft.com/office/drawing/2014/main" id="{D873DC20-14A2-4316-943D-D02D8BD6F227}"/>
              </a:ext>
            </a:extLst>
          </p:cNvPr>
          <p:cNvGrpSpPr/>
          <p:nvPr/>
        </p:nvGrpSpPr>
        <p:grpSpPr>
          <a:xfrm>
            <a:off x="4513554" y="4555554"/>
            <a:ext cx="3376800" cy="1393200"/>
            <a:chOff x="3999489" y="1009085"/>
            <a:chExt cx="1960467" cy="596636"/>
          </a:xfrm>
        </p:grpSpPr>
        <p:sp>
          <p:nvSpPr>
            <p:cNvPr id="28" name="รูปแบบอิสระ: รูปร่าง 81">
              <a:extLst>
                <a:ext uri="{FF2B5EF4-FFF2-40B4-BE49-F238E27FC236}">
                  <a16:creationId xmlns:a16="http://schemas.microsoft.com/office/drawing/2014/main" id="{C8B86569-5A61-4612-A972-87E5A880EE14}"/>
                </a:ext>
              </a:extLst>
            </p:cNvPr>
            <p:cNvSpPr/>
            <p:nvPr/>
          </p:nvSpPr>
          <p:spPr>
            <a:xfrm>
              <a:off x="4129318" y="1105075"/>
              <a:ext cx="1830638" cy="50064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9" name="Google Shape;1128;p31">
              <a:extLst>
                <a:ext uri="{FF2B5EF4-FFF2-40B4-BE49-F238E27FC236}">
                  <a16:creationId xmlns:a16="http://schemas.microsoft.com/office/drawing/2014/main" id="{73437D8E-0F4A-4D7D-B376-B1C48A5D321E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FFC000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1" name="Google Shape;1130;p31">
            <a:extLst>
              <a:ext uri="{FF2B5EF4-FFF2-40B4-BE49-F238E27FC236}">
                <a16:creationId xmlns:a16="http://schemas.microsoft.com/office/drawing/2014/main" id="{61128667-EED4-4BC5-A054-3EE4CD8EA338}"/>
              </a:ext>
            </a:extLst>
          </p:cNvPr>
          <p:cNvSpPr txBox="1"/>
          <p:nvPr/>
        </p:nvSpPr>
        <p:spPr>
          <a:xfrm flipH="1">
            <a:off x="4792951" y="4758868"/>
            <a:ext cx="2999716" cy="742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lvl="0" algn="ctr" defTabSz="1219170">
              <a:buClr>
                <a:srgbClr val="000000"/>
              </a:buClr>
              <a:defRPr/>
            </a:pPr>
            <a:r>
              <a:rPr lang="th-TH" sz="3000" kern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ถ้วยตวงและกระบอกตวง</a:t>
            </a:r>
          </a:p>
          <a:p>
            <a:pPr lvl="0" algn="ctr" defTabSz="1219170">
              <a:buClr>
                <a:srgbClr val="000000"/>
              </a:buClr>
              <a:defRPr/>
            </a:pPr>
            <a:r>
              <a:rPr lang="th-TH" sz="3000" kern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ขนาด 500 มิลลิลิตร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1195307" y="760804"/>
            <a:ext cx="3996125" cy="676692"/>
            <a:chOff x="1195307" y="760804"/>
            <a:chExt cx="3376693" cy="676692"/>
          </a:xfrm>
        </p:grpSpPr>
        <p:sp>
          <p:nvSpPr>
            <p:cNvPr id="26" name="Google Shape;4711;p51">
              <a:extLst>
                <a:ext uri="{FF2B5EF4-FFF2-40B4-BE49-F238E27FC236}">
                  <a16:creationId xmlns:a16="http://schemas.microsoft.com/office/drawing/2014/main" id="{9634AEFA-EAF6-42C6-A44D-BE123F28ED10}"/>
                </a:ext>
              </a:extLst>
            </p:cNvPr>
            <p:cNvSpPr/>
            <p:nvPr/>
          </p:nvSpPr>
          <p:spPr>
            <a:xfrm>
              <a:off x="1195307" y="760804"/>
              <a:ext cx="3376693" cy="676692"/>
            </a:xfrm>
            <a:prstGeom prst="roundRect">
              <a:avLst>
                <a:gd name="adj" fmla="val 40675"/>
              </a:avLst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343090" y="781899"/>
              <a:ext cx="3109190" cy="54000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h-TH" sz="3000" b="1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เครื่องตวงที่มีหน่วยมาตรฐาน</a:t>
              </a:r>
            </a:p>
          </p:txBody>
        </p:sp>
      </p:grpSp>
      <p:grpSp>
        <p:nvGrpSpPr>
          <p:cNvPr id="30" name="กลุ่ม 79">
            <a:extLst>
              <a:ext uri="{FF2B5EF4-FFF2-40B4-BE49-F238E27FC236}">
                <a16:creationId xmlns:a16="http://schemas.microsoft.com/office/drawing/2014/main" id="{D873DC20-14A2-4316-943D-D02D8BD6F227}"/>
              </a:ext>
            </a:extLst>
          </p:cNvPr>
          <p:cNvGrpSpPr/>
          <p:nvPr/>
        </p:nvGrpSpPr>
        <p:grpSpPr>
          <a:xfrm>
            <a:off x="8088861" y="4502141"/>
            <a:ext cx="3376800" cy="1393200"/>
            <a:chOff x="3999489" y="1009085"/>
            <a:chExt cx="1960467" cy="596636"/>
          </a:xfrm>
        </p:grpSpPr>
        <p:sp>
          <p:nvSpPr>
            <p:cNvPr id="43" name="รูปแบบอิสระ: รูปร่าง 81">
              <a:extLst>
                <a:ext uri="{FF2B5EF4-FFF2-40B4-BE49-F238E27FC236}">
                  <a16:creationId xmlns:a16="http://schemas.microsoft.com/office/drawing/2014/main" id="{C8B86569-5A61-4612-A972-87E5A880EE14}"/>
                </a:ext>
              </a:extLst>
            </p:cNvPr>
            <p:cNvSpPr/>
            <p:nvPr/>
          </p:nvSpPr>
          <p:spPr>
            <a:xfrm>
              <a:off x="4129318" y="1105075"/>
              <a:ext cx="1830638" cy="50064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FFCCFF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4" name="Google Shape;1128;p31">
              <a:extLst>
                <a:ext uri="{FF2B5EF4-FFF2-40B4-BE49-F238E27FC236}">
                  <a16:creationId xmlns:a16="http://schemas.microsoft.com/office/drawing/2014/main" id="{73437D8E-0F4A-4D7D-B376-B1C48A5D321E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FF0066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5" name="Google Shape;1130;p31">
            <a:extLst>
              <a:ext uri="{FF2B5EF4-FFF2-40B4-BE49-F238E27FC236}">
                <a16:creationId xmlns:a16="http://schemas.microsoft.com/office/drawing/2014/main" id="{61128667-EED4-4BC5-A054-3EE4CD8EA338}"/>
              </a:ext>
            </a:extLst>
          </p:cNvPr>
          <p:cNvSpPr txBox="1"/>
          <p:nvPr/>
        </p:nvSpPr>
        <p:spPr>
          <a:xfrm flipH="1">
            <a:off x="8329401" y="4749809"/>
            <a:ext cx="3055370" cy="742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lvl="0" algn="ctr" defTabSz="1219170">
              <a:buClr>
                <a:srgbClr val="000000"/>
              </a:buClr>
              <a:defRPr/>
            </a:pPr>
            <a:r>
              <a:rPr lang="th-TH" sz="3000" kern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ถ้วยตวงและกระบอกตวง</a:t>
            </a:r>
          </a:p>
          <a:p>
            <a:pPr lvl="0" algn="ctr" defTabSz="1219170">
              <a:buClr>
                <a:srgbClr val="000000"/>
              </a:buClr>
              <a:defRPr/>
            </a:pPr>
            <a:r>
              <a:rPr lang="th-TH" sz="3000" kern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ขนาด 100 มิลลิลิตร</a:t>
            </a:r>
          </a:p>
        </p:txBody>
      </p:sp>
      <p:sp>
        <p:nvSpPr>
          <p:cNvPr id="5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5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7" name="รูปภาพ 8">
            <a:hlinkClick r:id="rId11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6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61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62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021909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3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6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3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20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400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4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31" grpId="0"/>
      <p:bldP spid="45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0576" y="1492169"/>
            <a:ext cx="4338369" cy="3370118"/>
          </a:xfrm>
          <a:prstGeom prst="rect">
            <a:avLst/>
          </a:prstGeom>
        </p:spPr>
      </p:pic>
      <p:grpSp>
        <p:nvGrpSpPr>
          <p:cNvPr id="5" name="Group 4"/>
          <p:cNvGrpSpPr/>
          <p:nvPr/>
        </p:nvGrpSpPr>
        <p:grpSpPr>
          <a:xfrm>
            <a:off x="1324791" y="389083"/>
            <a:ext cx="8700136" cy="769090"/>
            <a:chOff x="6413418" y="2161035"/>
            <a:chExt cx="4152106" cy="3617214"/>
          </a:xfrm>
        </p:grpSpPr>
        <p:sp>
          <p:nvSpPr>
            <p:cNvPr id="2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52889" y="2161035"/>
              <a:ext cx="4112635" cy="3433836"/>
            </a:xfrm>
            <a:prstGeom prst="roundRect">
              <a:avLst>
                <a:gd name="adj" fmla="val 50000"/>
              </a:avLst>
            </a:prstGeom>
            <a:solidFill>
              <a:srgbClr val="FFF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3"/>
              <a:ext cx="4106738" cy="3377526"/>
            </a:xfrm>
            <a:prstGeom prst="roundRect">
              <a:avLst>
                <a:gd name="adj" fmla="val 50000"/>
              </a:avLst>
            </a:prstGeom>
            <a:noFill/>
            <a:ln w="19050" cap="flat" cmpd="sng">
              <a:solidFill>
                <a:srgbClr val="FFC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0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1639261" y="439246"/>
            <a:ext cx="7963854" cy="4820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defRPr/>
            </a:pPr>
            <a:r>
              <a:rPr lang="th-TH" kern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Gochi Hand"/>
              </a:rPr>
              <a:t>วิธีวัดและบอกปริมาตรของของเหลวโดยใช้เครื่องตวงที่มีหน่วยมาตรฐาน</a:t>
            </a:r>
            <a:endParaRPr lang="th-TH" b="1" kern="0" dirty="0">
              <a:solidFill>
                <a:srgbClr val="002060"/>
              </a:solidFill>
              <a:latin typeface="CmPrasanmit" panose="02000000000000000000" pitchFamily="2" charset="-34"/>
              <a:cs typeface="CmPrasanmit" panose="02000000000000000000" pitchFamily="2" charset="-34"/>
              <a:sym typeface="Gochi Hand"/>
            </a:endParaRPr>
          </a:p>
        </p:txBody>
      </p:sp>
      <p:cxnSp>
        <p:nvCxnSpPr>
          <p:cNvPr id="4" name="Straight Arrow Connector 3"/>
          <p:cNvCxnSpPr/>
          <p:nvPr/>
        </p:nvCxnSpPr>
        <p:spPr>
          <a:xfrm>
            <a:off x="3730172" y="1698173"/>
            <a:ext cx="391886" cy="682171"/>
          </a:xfrm>
          <a:prstGeom prst="straightConnector1">
            <a:avLst/>
          </a:prstGeom>
          <a:ln w="12700">
            <a:solidFill>
              <a:srgbClr val="FF0066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/>
          <p:cNvSpPr txBox="1"/>
          <p:nvPr/>
        </p:nvSpPr>
        <p:spPr>
          <a:xfrm>
            <a:off x="2674629" y="1215170"/>
            <a:ext cx="189026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ขีดบอกปริมาตร</a:t>
            </a:r>
          </a:p>
        </p:txBody>
      </p:sp>
      <p:cxnSp>
        <p:nvCxnSpPr>
          <p:cNvPr id="23" name="Straight Arrow Connector 22"/>
          <p:cNvCxnSpPr/>
          <p:nvPr/>
        </p:nvCxnSpPr>
        <p:spPr>
          <a:xfrm flipH="1">
            <a:off x="4767453" y="1809870"/>
            <a:ext cx="410148" cy="500743"/>
          </a:xfrm>
          <a:prstGeom prst="straightConnector1">
            <a:avLst/>
          </a:prstGeom>
          <a:ln w="12700">
            <a:solidFill>
              <a:srgbClr val="FF0066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4757859" y="1342363"/>
            <a:ext cx="17251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หน่วยปริมาตร</a:t>
            </a:r>
          </a:p>
        </p:txBody>
      </p:sp>
      <p:cxnSp>
        <p:nvCxnSpPr>
          <p:cNvPr id="29" name="Straight Arrow Connector 28"/>
          <p:cNvCxnSpPr/>
          <p:nvPr/>
        </p:nvCxnSpPr>
        <p:spPr>
          <a:xfrm flipH="1">
            <a:off x="5333949" y="3396345"/>
            <a:ext cx="757181" cy="0"/>
          </a:xfrm>
          <a:prstGeom prst="straightConnector1">
            <a:avLst/>
          </a:prstGeom>
          <a:ln w="12700">
            <a:solidFill>
              <a:srgbClr val="FF0066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6840042" y="1215170"/>
            <a:ext cx="4264364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thaiDist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เครื่องตวงต้องตั้งให้ตรงและอยู่ในระดับสายตา อ่านปริมาตรตามรอยขีดที่ระดับของของเหลวนั้น</a:t>
            </a:r>
          </a:p>
        </p:txBody>
      </p:sp>
      <p:pic>
        <p:nvPicPr>
          <p:cNvPr id="31" name="Picture 30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153" r="17117" b="8551"/>
          <a:stretch/>
        </p:blipFill>
        <p:spPr>
          <a:xfrm>
            <a:off x="8707027" y="3396345"/>
            <a:ext cx="1414806" cy="1370680"/>
          </a:xfrm>
          <a:prstGeom prst="rect">
            <a:avLst/>
          </a:prstGeom>
        </p:spPr>
      </p:pic>
      <p:cxnSp>
        <p:nvCxnSpPr>
          <p:cNvPr id="43" name="Straight Arrow Connector 42"/>
          <p:cNvCxnSpPr/>
          <p:nvPr/>
        </p:nvCxnSpPr>
        <p:spPr>
          <a:xfrm>
            <a:off x="8289168" y="3588692"/>
            <a:ext cx="693567" cy="522021"/>
          </a:xfrm>
          <a:prstGeom prst="straightConnector1">
            <a:avLst/>
          </a:prstGeom>
          <a:ln w="12700">
            <a:solidFill>
              <a:srgbClr val="FF0066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/>
          <p:cNvSpPr txBox="1"/>
          <p:nvPr/>
        </p:nvSpPr>
        <p:spPr>
          <a:xfrm>
            <a:off x="6091130" y="3034694"/>
            <a:ext cx="21980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อ่านปริมาตรที่ขีดนี้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935627" y="4354455"/>
            <a:ext cx="2911374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ของเหลวในถ้วยตวง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มีปริมาตร 500 มิลลิลิตร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8122251" y="4555054"/>
            <a:ext cx="258436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ของเหลวในถ้วยตวงมี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ปริมาตร 50 มิลลิลิตร</a:t>
            </a:r>
          </a:p>
        </p:txBody>
      </p:sp>
      <p:sp>
        <p:nvSpPr>
          <p:cNvPr id="48" name="Rounded Rectangle 47"/>
          <p:cNvSpPr/>
          <p:nvPr/>
        </p:nvSpPr>
        <p:spPr>
          <a:xfrm>
            <a:off x="1450576" y="5499413"/>
            <a:ext cx="6256510" cy="674566"/>
          </a:xfrm>
          <a:prstGeom prst="roundRect">
            <a:avLst>
              <a:gd name="adj" fmla="val 50000"/>
            </a:avLst>
          </a:prstGeom>
          <a:solidFill>
            <a:srgbClr val="FFAFCD"/>
          </a:solidFill>
          <a:ln>
            <a:solidFill>
              <a:srgbClr val="FFAFC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49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1649696" y="5614259"/>
            <a:ext cx="5868704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noProof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การบอกปริมาตรของของเหลว อาจบอกเป็น</a:t>
            </a:r>
            <a:r>
              <a:rPr lang="th-TH" sz="3000" b="1" kern="0" noProof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</a:t>
            </a:r>
            <a:endParaRPr kumimoji="0" sz="300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5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7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6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6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62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29543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145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1450"/>
                            </p:stCondLst>
                            <p:childTnLst>
                              <p:par>
                                <p:cTn id="1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245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3450"/>
                            </p:stCondLst>
                            <p:childTnLst>
                              <p:par>
                                <p:cTn id="2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44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45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95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795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84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045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950"/>
                            </p:stCondLst>
                            <p:childTnLst>
                              <p:par>
                                <p:cTn id="5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145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3450"/>
                            </p:stCondLst>
                            <p:childTnLst>
                              <p:par>
                                <p:cTn id="6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395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7" grpId="0"/>
      <p:bldP spid="28" grpId="0"/>
      <p:bldP spid="11" grpId="0"/>
      <p:bldP spid="44" grpId="0"/>
      <p:bldP spid="16" grpId="0"/>
      <p:bldP spid="45" grpId="0"/>
      <p:bldP spid="48" grpId="0" animBg="1"/>
      <p:bldP spid="49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3193143" y="676445"/>
            <a:ext cx="5515428" cy="676692"/>
            <a:chOff x="3193143" y="676445"/>
            <a:chExt cx="5515428" cy="676692"/>
          </a:xfrm>
        </p:grpSpPr>
        <p:sp>
          <p:nvSpPr>
            <p:cNvPr id="12" name="Google Shape;4711;p51">
              <a:extLst>
                <a:ext uri="{FF2B5EF4-FFF2-40B4-BE49-F238E27FC236}">
                  <a16:creationId xmlns:a16="http://schemas.microsoft.com/office/drawing/2014/main" id="{9634AEFA-EAF6-42C6-A44D-BE123F28ED10}"/>
                </a:ext>
              </a:extLst>
            </p:cNvPr>
            <p:cNvSpPr/>
            <p:nvPr/>
          </p:nvSpPr>
          <p:spPr>
            <a:xfrm>
              <a:off x="3193143" y="676445"/>
              <a:ext cx="5515428" cy="676692"/>
            </a:xfrm>
            <a:prstGeom prst="roundRect">
              <a:avLst>
                <a:gd name="adj" fmla="val 40675"/>
              </a:avLst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3377617" y="697540"/>
              <a:ext cx="509872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h-TH" sz="3000" b="1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กิจกรรม 1,000 มิลลิลิตร เท่ากับ 1 ลิตร</a:t>
              </a: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1115293" y="1541823"/>
            <a:ext cx="1772270" cy="519718"/>
            <a:chOff x="3782191" y="6121682"/>
            <a:chExt cx="2081580" cy="519718"/>
          </a:xfrm>
        </p:grpSpPr>
        <p:sp>
          <p:nvSpPr>
            <p:cNvPr id="15" name="Rounded Rectangle 14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อุปกรณ์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7" name="TextBox 16"/>
          <p:cNvSpPr txBox="1"/>
          <p:nvPr/>
        </p:nvSpPr>
        <p:spPr>
          <a:xfrm>
            <a:off x="1703514" y="2105083"/>
            <a:ext cx="919671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1. ถ้วยตวงขนาด 1 ลิตร  2. กระบอกตวงขนาด 100 มิลลิลิตร  3. น้ำสี</a:t>
            </a:r>
          </a:p>
        </p:txBody>
      </p:sp>
      <p:pic>
        <p:nvPicPr>
          <p:cNvPr id="26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3008940" y="1493029"/>
            <a:ext cx="211628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 ชุดประกอบด้วย</a:t>
            </a:r>
          </a:p>
        </p:txBody>
      </p:sp>
      <p:grpSp>
        <p:nvGrpSpPr>
          <p:cNvPr id="27" name="Group 26"/>
          <p:cNvGrpSpPr/>
          <p:nvPr/>
        </p:nvGrpSpPr>
        <p:grpSpPr>
          <a:xfrm>
            <a:off x="1115293" y="2927937"/>
            <a:ext cx="2262324" cy="519718"/>
            <a:chOff x="3782191" y="6121682"/>
            <a:chExt cx="2081580" cy="519718"/>
          </a:xfrm>
        </p:grpSpPr>
        <p:sp>
          <p:nvSpPr>
            <p:cNvPr id="30" name="Rounded Rectangle 29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2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วิธีจัดกิจกรรม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33" name="TextBox 32"/>
          <p:cNvSpPr txBox="1"/>
          <p:nvPr/>
        </p:nvSpPr>
        <p:spPr>
          <a:xfrm>
            <a:off x="1703514" y="3491197"/>
            <a:ext cx="9196714" cy="24006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ครูสาธิตการตวงน้ำสี 100 มิลลิลิตร โดยใช้กระบอกตวงขนาด 100 มิลลิลิตร เทน้ำสีลงในถ้วยตวงขนาด 1 ลิตร จำนวน 10 ครั้ง ทุกครั้งที่เทน้ำสีให้นักเรียนบอกปริมาตรของน้ำสีที่อยู่ในถ้วยตวง (100 มิลลิลิตร 200 มิลลิลิตร 300 มิลลิลิตร ... 1,000 มิลลิลิตร) เทน้ำสีครบ 10 ครั้ง ถามนักเรียนว่า ปริมาตรของน้ำสี 1,000 มิลลิลิตร เท่ากับ ปริมาตรกี่ลิตร 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0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0774487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9544" y="1166679"/>
            <a:ext cx="10058400" cy="2104323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351864" y="612681"/>
            <a:ext cx="125867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เทครั้งที่ 1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3297711" y="612681"/>
            <a:ext cx="130035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เทครั้งที่ 2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5203760" y="612681"/>
            <a:ext cx="130035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เทครั้งที่ 3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834104" y="612681"/>
            <a:ext cx="3914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...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478761" y="612681"/>
            <a:ext cx="130997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เทครั้งที่ 9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9306583" y="612681"/>
            <a:ext cx="141256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เทครั้งที่ 10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105618" y="3271002"/>
            <a:ext cx="16642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100 มิลลิลิตร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094931" y="3271002"/>
            <a:ext cx="170591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200 มิลลิลิตร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5148625" y="3271002"/>
            <a:ext cx="170591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300 มิลลิลิตร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898083" y="3276539"/>
            <a:ext cx="3914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...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7289537" y="3256488"/>
            <a:ext cx="171553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900 มิลลิลิตร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9187885" y="3256488"/>
            <a:ext cx="1883849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1,000 มิลลิลิตร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หรือ 1 ลิตร</a:t>
            </a:r>
          </a:p>
        </p:txBody>
      </p:sp>
      <p:sp>
        <p:nvSpPr>
          <p:cNvPr id="16" name="Rounded Rectangle 15"/>
          <p:cNvSpPr/>
          <p:nvPr/>
        </p:nvSpPr>
        <p:spPr>
          <a:xfrm>
            <a:off x="1469812" y="4106042"/>
            <a:ext cx="6469502" cy="674566"/>
          </a:xfrm>
          <a:prstGeom prst="roundRect">
            <a:avLst>
              <a:gd name="adj" fmla="val 50000"/>
            </a:avLst>
          </a:prstGeom>
          <a:solidFill>
            <a:srgbClr val="FFAFCD"/>
          </a:solidFill>
          <a:ln>
            <a:solidFill>
              <a:srgbClr val="FFAFC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7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1668931" y="4220888"/>
            <a:ext cx="606849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noProof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ปริมาตร 1,000 มิลลิลิตร เท่ากับ ปริมาตร 1 ลิตร</a:t>
            </a:r>
            <a:endParaRPr kumimoji="0" sz="300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18" name="กลุ่ม 79">
            <a:extLst>
              <a:ext uri="{FF2B5EF4-FFF2-40B4-BE49-F238E27FC236}">
                <a16:creationId xmlns:a16="http://schemas.microsoft.com/office/drawing/2014/main" id="{D873DC20-14A2-4316-943D-D02D8BD6F227}"/>
              </a:ext>
            </a:extLst>
          </p:cNvPr>
          <p:cNvGrpSpPr/>
          <p:nvPr/>
        </p:nvGrpSpPr>
        <p:grpSpPr>
          <a:xfrm>
            <a:off x="2338394" y="4909968"/>
            <a:ext cx="6682571" cy="1481020"/>
            <a:chOff x="3999489" y="1009085"/>
            <a:chExt cx="1960467" cy="596636"/>
          </a:xfrm>
        </p:grpSpPr>
        <p:sp>
          <p:nvSpPr>
            <p:cNvPr id="19" name="รูปแบบอิสระ: รูปร่าง 81">
              <a:extLst>
                <a:ext uri="{FF2B5EF4-FFF2-40B4-BE49-F238E27FC236}">
                  <a16:creationId xmlns:a16="http://schemas.microsoft.com/office/drawing/2014/main" id="{C8B86569-5A61-4612-A972-87E5A880EE14}"/>
                </a:ext>
              </a:extLst>
            </p:cNvPr>
            <p:cNvSpPr/>
            <p:nvPr/>
          </p:nvSpPr>
          <p:spPr>
            <a:xfrm>
              <a:off x="4129318" y="1105075"/>
              <a:ext cx="1830638" cy="50064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0" name="Google Shape;1128;p31">
              <a:extLst>
                <a:ext uri="{FF2B5EF4-FFF2-40B4-BE49-F238E27FC236}">
                  <a16:creationId xmlns:a16="http://schemas.microsoft.com/office/drawing/2014/main" id="{73437D8E-0F4A-4D7D-B376-B1C48A5D321E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FFC000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1" name="Google Shape;1130;p31">
            <a:extLst>
              <a:ext uri="{FF2B5EF4-FFF2-40B4-BE49-F238E27FC236}">
                <a16:creationId xmlns:a16="http://schemas.microsoft.com/office/drawing/2014/main" id="{61128667-EED4-4BC5-A054-3EE4CD8EA338}"/>
              </a:ext>
            </a:extLst>
          </p:cNvPr>
          <p:cNvSpPr txBox="1"/>
          <p:nvPr/>
        </p:nvSpPr>
        <p:spPr>
          <a:xfrm flipH="1">
            <a:off x="2399139" y="5111411"/>
            <a:ext cx="6543617" cy="9752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ลิตร</a:t>
            </a: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 </a:t>
            </a:r>
            <a:r>
              <a:rPr kumimoji="0" lang="th-TH" sz="300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(</a:t>
            </a:r>
            <a:r>
              <a:rPr kumimoji="0" lang="en-US" sz="300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liter) </a:t>
            </a:r>
            <a:r>
              <a:rPr kumimoji="0" lang="th-TH" sz="300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ใช้อักษรย่อ </a:t>
            </a: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ล.</a:t>
            </a:r>
            <a:r>
              <a:rPr kumimoji="0" lang="th-TH" sz="300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 หรือ </a:t>
            </a:r>
            <a:r>
              <a:rPr kumimoji="0" lang="en-US" sz="300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l</a:t>
            </a:r>
          </a:p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lang="th-TH" sz="3000" b="1" kern="0" noProof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มิลลิลิตร </a:t>
            </a:r>
            <a:r>
              <a:rPr lang="en-US" sz="3000" kern="0" noProof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(milliliter) </a:t>
            </a:r>
            <a:r>
              <a:rPr lang="th-TH" sz="3000" kern="0" noProof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ใช้อักษรย่อ </a:t>
            </a:r>
            <a:r>
              <a:rPr lang="th-TH" sz="3000" b="1" kern="0" noProof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มล.</a:t>
            </a:r>
            <a:r>
              <a:rPr lang="th-TH" sz="3000" kern="0" noProof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 หรือ </a:t>
            </a:r>
            <a:r>
              <a:rPr lang="en-US" sz="3000" kern="0" noProof="0" dirty="0">
                <a:solidFill>
                  <a:srgbClr val="000000"/>
                </a:solidFill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ml</a:t>
            </a:r>
            <a:endParaRPr kumimoji="0" sz="30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Roboto"/>
              <a:cs typeface="CmPrasanmit" panose="02000000000000000000" pitchFamily="2" charset="-34"/>
              <a:sym typeface="Roboto"/>
            </a:endParaRPr>
          </a:p>
        </p:txBody>
      </p:sp>
      <p:sp>
        <p:nvSpPr>
          <p:cNvPr id="2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2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2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2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2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27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2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3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3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3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0721358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/>
      <p:bldP spid="21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94248" y="2249722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บอกปริมาตร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475569" y="4027361"/>
            <a:ext cx="15648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60 มิลลิลิตร</a:t>
            </a:r>
          </a:p>
        </p:txBody>
      </p:sp>
      <p:grpSp>
        <p:nvGrpSpPr>
          <p:cNvPr id="20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499759" y="2128540"/>
            <a:ext cx="468000" cy="468000"/>
            <a:chOff x="1239484" y="1722687"/>
            <a:chExt cx="468000" cy="468000"/>
          </a:xfrm>
        </p:grpSpPr>
        <p:sp>
          <p:nvSpPr>
            <p:cNvPr id="20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9" name="TextBox 208"/>
          <p:cNvSpPr txBox="1"/>
          <p:nvPr/>
        </p:nvSpPr>
        <p:spPr>
          <a:xfrm>
            <a:off x="8107089" y="4027361"/>
            <a:ext cx="155202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30 มิลลิลิตร</a:t>
            </a: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53016" y="2104570"/>
            <a:ext cx="1779546" cy="1800000"/>
          </a:xfrm>
          <a:prstGeom prst="rect">
            <a:avLst/>
          </a:prstGeom>
        </p:spPr>
      </p:pic>
      <p:pic>
        <p:nvPicPr>
          <p:cNvPr id="44" name="Picture 43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51767" y="2104570"/>
            <a:ext cx="1715366" cy="1705031"/>
          </a:xfrm>
          <a:prstGeom prst="rect">
            <a:avLst/>
          </a:prstGeom>
        </p:spPr>
      </p:pic>
      <p:sp>
        <p:nvSpPr>
          <p:cNvPr id="4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4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0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5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889621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09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9022" y="2297351"/>
            <a:ext cx="6319723" cy="2592456"/>
          </a:xfrm>
          <a:prstGeom prst="rect">
            <a:avLst/>
          </a:prstGeom>
        </p:spPr>
      </p:pic>
      <p:grpSp>
        <p:nvGrpSpPr>
          <p:cNvPr id="19" name="กลุ่ม 79">
            <a:extLst>
              <a:ext uri="{FF2B5EF4-FFF2-40B4-BE49-F238E27FC236}">
                <a16:creationId xmlns:a16="http://schemas.microsoft.com/office/drawing/2014/main" id="{D873DC20-14A2-4316-943D-D02D8BD6F227}"/>
              </a:ext>
            </a:extLst>
          </p:cNvPr>
          <p:cNvGrpSpPr/>
          <p:nvPr/>
        </p:nvGrpSpPr>
        <p:grpSpPr>
          <a:xfrm>
            <a:off x="2380983" y="557118"/>
            <a:ext cx="4983802" cy="1575554"/>
            <a:chOff x="3999489" y="1009085"/>
            <a:chExt cx="1960467" cy="596636"/>
          </a:xfrm>
        </p:grpSpPr>
        <p:sp>
          <p:nvSpPr>
            <p:cNvPr id="21" name="รูปแบบอิสระ: รูปร่าง 81">
              <a:extLst>
                <a:ext uri="{FF2B5EF4-FFF2-40B4-BE49-F238E27FC236}">
                  <a16:creationId xmlns:a16="http://schemas.microsoft.com/office/drawing/2014/main" id="{C8B86569-5A61-4612-A972-87E5A880EE14}"/>
                </a:ext>
              </a:extLst>
            </p:cNvPr>
            <p:cNvSpPr/>
            <p:nvPr/>
          </p:nvSpPr>
          <p:spPr>
            <a:xfrm>
              <a:off x="4129318" y="1105075"/>
              <a:ext cx="1830638" cy="500646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EEFFC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2" name="Google Shape;1128;p31">
              <a:extLst>
                <a:ext uri="{FF2B5EF4-FFF2-40B4-BE49-F238E27FC236}">
                  <a16:creationId xmlns:a16="http://schemas.microsoft.com/office/drawing/2014/main" id="{73437D8E-0F4A-4D7D-B376-B1C48A5D321E}"/>
                </a:ext>
              </a:extLst>
            </p:cNvPr>
            <p:cNvSpPr/>
            <p:nvPr/>
          </p:nvSpPr>
          <p:spPr>
            <a:xfrm>
              <a:off x="3999489" y="1009085"/>
              <a:ext cx="1945885" cy="573762"/>
            </a:xfrm>
            <a:custGeom>
              <a:avLst/>
              <a:gdLst/>
              <a:ahLst/>
              <a:cxnLst/>
              <a:rect l="l" t="t" r="r" b="b"/>
              <a:pathLst>
                <a:path w="10316" h="4949" fill="none" extrusionOk="0">
                  <a:moveTo>
                    <a:pt x="584" y="1900"/>
                  </a:moveTo>
                  <a:cubicBezTo>
                    <a:pt x="1" y="2883"/>
                    <a:pt x="417" y="4599"/>
                    <a:pt x="1301" y="4782"/>
                  </a:cubicBezTo>
                  <a:cubicBezTo>
                    <a:pt x="2200" y="4949"/>
                    <a:pt x="7932" y="4949"/>
                    <a:pt x="9099" y="4616"/>
                  </a:cubicBezTo>
                  <a:cubicBezTo>
                    <a:pt x="10282" y="4266"/>
                    <a:pt x="10315" y="2849"/>
                    <a:pt x="9932" y="1533"/>
                  </a:cubicBezTo>
                  <a:cubicBezTo>
                    <a:pt x="9565" y="217"/>
                    <a:pt x="2167" y="0"/>
                    <a:pt x="217" y="1750"/>
                  </a:cubicBez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00B050"/>
              </a:solidFill>
              <a:prstDash val="solid"/>
              <a:miter lim="16662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3" name="Google Shape;1130;p31">
            <a:extLst>
              <a:ext uri="{FF2B5EF4-FFF2-40B4-BE49-F238E27FC236}">
                <a16:creationId xmlns:a16="http://schemas.microsoft.com/office/drawing/2014/main" id="{61128667-EED4-4BC5-A054-3EE4CD8EA338}"/>
              </a:ext>
            </a:extLst>
          </p:cNvPr>
          <p:cNvSpPr txBox="1"/>
          <p:nvPr/>
        </p:nvSpPr>
        <p:spPr>
          <a:xfrm flipH="1">
            <a:off x="3000337" y="839183"/>
            <a:ext cx="4364448" cy="742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mPrasanmit" panose="02000000000000000000" pitchFamily="2" charset="-34"/>
                <a:ea typeface="Roboto"/>
                <a:cs typeface="CmPrasanmit" panose="02000000000000000000" pitchFamily="2" charset="-34"/>
                <a:sym typeface="Roboto"/>
              </a:rPr>
              <a:t>ความจุของภาชนะเท่ากับปริมาตรของของเหลวที่เต็มภาชนะ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Prasanmit" panose="02000000000000000000" pitchFamily="2" charset="-34"/>
              <a:ea typeface="Roboto"/>
              <a:cs typeface="CmPrasanmit" panose="02000000000000000000" pitchFamily="2" charset="-34"/>
              <a:sym typeface="Roboto"/>
            </a:endParaRPr>
          </a:p>
        </p:txBody>
      </p:sp>
      <p:sp>
        <p:nvSpPr>
          <p:cNvPr id="26" name="Rounded Rectangle 25"/>
          <p:cNvSpPr/>
          <p:nvPr/>
        </p:nvSpPr>
        <p:spPr>
          <a:xfrm>
            <a:off x="2094778" y="5267185"/>
            <a:ext cx="7832993" cy="674566"/>
          </a:xfrm>
          <a:prstGeom prst="roundRect">
            <a:avLst>
              <a:gd name="adj" fmla="val 50000"/>
            </a:avLst>
          </a:prstGeom>
          <a:solidFill>
            <a:srgbClr val="FFAFCD"/>
          </a:solidFill>
          <a:ln>
            <a:solidFill>
              <a:srgbClr val="FFAFC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7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2482583" y="5382031"/>
            <a:ext cx="7271016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noProof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น้ำเต็มแก้วตวงได้ 250 มิลลิลิตร แก้วนี้มีความจุ 250 มิลลิลิตร</a:t>
            </a:r>
            <a:endParaRPr kumimoji="0" sz="300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3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4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7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9336655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80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8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4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6" grpId="0" animBg="1"/>
      <p:bldP spid="27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84648" y="1686510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บอกปริมาตร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301607" y="1686510"/>
            <a:ext cx="468000" cy="468000"/>
            <a:chOff x="1239484" y="1722687"/>
            <a:chExt cx="468000" cy="468000"/>
          </a:xfrm>
        </p:grpSpPr>
        <p:sp>
          <p:nvSpPr>
            <p:cNvPr id="20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04868" y="1910506"/>
            <a:ext cx="3951224" cy="1838503"/>
          </a:xfrm>
          <a:prstGeom prst="rect">
            <a:avLst/>
          </a:prstGeom>
        </p:spPr>
      </p:pic>
      <p:pic>
        <p:nvPicPr>
          <p:cNvPr id="44" name="Picture 4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73178" y="542961"/>
            <a:ext cx="2985672" cy="344129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652648" y="4184248"/>
            <a:ext cx="3230372" cy="14773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ตวงน้ำส้มในแก้วได้เท่าไร</a:t>
            </a:r>
          </a:p>
          <a:p>
            <a:endParaRPr lang="th-TH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น้ำส้มในแก้วมีปริมาตรเท่าไร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953210" y="4122661"/>
            <a:ext cx="3589444" cy="14773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ตวงน้ำอัญชันในขวดได้เท่าไร</a:t>
            </a:r>
          </a:p>
          <a:p>
            <a:endParaRPr lang="th-TH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น้ำอัญชันในขวดมีปริมาตรเท่าไร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2209288" y="4597525"/>
            <a:ext cx="17139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350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มิลลิลิตร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194376" y="5520855"/>
            <a:ext cx="17139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350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มิลลิลิตร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674487" y="4553921"/>
            <a:ext cx="169950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870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มิลลิลิตร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718271" y="5461393"/>
            <a:ext cx="169950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870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มิลลิลิตร</a:t>
            </a:r>
          </a:p>
        </p:txBody>
      </p:sp>
      <p:sp>
        <p:nvSpPr>
          <p:cNvPr id="2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4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3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3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3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39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7458572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6" grpId="0"/>
      <p:bldP spid="27" grpId="0"/>
      <p:bldP spid="28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84648" y="141073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บอกความจุของภาชนะ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301607" y="1410739"/>
            <a:ext cx="468000" cy="468000"/>
            <a:chOff x="1239484" y="1722687"/>
            <a:chExt cx="468000" cy="468000"/>
          </a:xfrm>
        </p:grpSpPr>
        <p:sp>
          <p:nvSpPr>
            <p:cNvPr id="20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9288" y="1604859"/>
            <a:ext cx="3333473" cy="1872000"/>
          </a:xfrm>
          <a:prstGeom prst="rect">
            <a:avLst/>
          </a:prstGeom>
        </p:spPr>
      </p:pic>
      <p:pic>
        <p:nvPicPr>
          <p:cNvPr id="44" name="Picture 43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53210" y="1207585"/>
            <a:ext cx="4015336" cy="2211543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652648" y="3414991"/>
            <a:ext cx="3172663" cy="24006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น้ำชาเต็มขวดตวงได้เท่าไร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th-TH" sz="300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น้ำชาในขวดมีปริมาตรเท่าไร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th-TH" sz="300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ขวดนี้มีความจุเท่าไร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953210" y="3440491"/>
            <a:ext cx="3174267" cy="24006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ยาน้ำเต็มขวดตวงได้เท่าไร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th-TH" sz="300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ยาน้ำในขวดมีปริมาตรเท่าไร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th-TH" sz="300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ขวดนี้มีความจุเท่าไร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2162093" y="3874690"/>
            <a:ext cx="171874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 มิลลิลิตร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2194376" y="4721598"/>
            <a:ext cx="171874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 มิลลิลิตร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2194376" y="5659481"/>
            <a:ext cx="171874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60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 มิลลิลิตร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7469325" y="3860176"/>
            <a:ext cx="15648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 มิลลิลิตร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7434319" y="4771223"/>
            <a:ext cx="15648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 มิลลิลิตร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7425368" y="5702255"/>
            <a:ext cx="15648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0 มิลลิลิตร</a:t>
            </a:r>
          </a:p>
        </p:txBody>
      </p:sp>
      <p:sp>
        <p:nvSpPr>
          <p:cNvPr id="4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4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8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3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7348956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6" grpId="0"/>
      <p:bldP spid="27" grpId="0"/>
      <p:bldP spid="28" grpId="0"/>
      <p:bldP spid="29" grpId="0"/>
      <p:bldP spid="30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66187" y="145885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886479" y="1412635"/>
            <a:ext cx="29450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บอกปริมาตรเป็นมิลลิลิตร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5556" y="2150577"/>
            <a:ext cx="9427381" cy="2469445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542299" y="4730681"/>
            <a:ext cx="156164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90 มิลลิลิตร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5209368" y="4715172"/>
            <a:ext cx="171072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400 มิลลิลิตร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8980548" y="4726216"/>
            <a:ext cx="16722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150 มิลลิลิตร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1339359" y="2205085"/>
            <a:ext cx="40588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1)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4404796" y="2180973"/>
            <a:ext cx="44755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2)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8524421" y="2180973"/>
            <a:ext cx="44755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3)</a:t>
            </a:r>
          </a:p>
        </p:txBody>
      </p:sp>
      <p:sp>
        <p:nvSpPr>
          <p:cNvPr id="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1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6997325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8" grpId="0"/>
      <p:bldP spid="175" grpId="0"/>
      <p:bldP spid="32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39359" y="117391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859651" y="1127700"/>
            <a:ext cx="396615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บอกความจุของภาชนะเป็นมิลลิลิตร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706744" y="2246918"/>
            <a:ext cx="34996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กล่องนี้มีความจุ 300 มิลลิลิตร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4697801" y="3730594"/>
            <a:ext cx="379302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กระป๋องนี้มีความจุ 250 มิลลิลิตร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4706744" y="5342742"/>
            <a:ext cx="320792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ขวดนี้มีความจุ 80 มิลลิลิตร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1877231" y="1626012"/>
            <a:ext cx="40588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1)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877231" y="3030450"/>
            <a:ext cx="44755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2)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877230" y="4606676"/>
            <a:ext cx="44755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3)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4706744" y="1776848"/>
            <a:ext cx="223811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นมเต็มกล่องตวงได้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706744" y="3246010"/>
            <a:ext cx="307648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น้ำผลไม้เต็มกระป๋องตวงได้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4697801" y="4788744"/>
            <a:ext cx="276550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นมเปรี้ยวเต็มขวดตวงได้</a:t>
            </a: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78029" y="1730904"/>
            <a:ext cx="1085319" cy="1250339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27208" y="1617581"/>
            <a:ext cx="1171535" cy="1258674"/>
          </a:xfrm>
          <a:prstGeom prst="rect">
            <a:avLst/>
          </a:prstGeom>
        </p:spPr>
      </p:pic>
      <p:pic>
        <p:nvPicPr>
          <p:cNvPr id="30" name="Picture 29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23947" y="3283171"/>
            <a:ext cx="793483" cy="1250339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95547" y="3182736"/>
            <a:ext cx="1171535" cy="1235258"/>
          </a:xfrm>
          <a:prstGeom prst="rect">
            <a:avLst/>
          </a:prstGeom>
        </p:spPr>
      </p:pic>
      <p:pic>
        <p:nvPicPr>
          <p:cNvPr id="33" name="Picture 32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58063" y="4841643"/>
            <a:ext cx="925251" cy="1250339"/>
          </a:xfrm>
          <a:prstGeom prst="rect">
            <a:avLst/>
          </a:prstGeom>
        </p:spPr>
      </p:pic>
      <p:pic>
        <p:nvPicPr>
          <p:cNvPr id="36" name="Picture 3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27208" y="4751817"/>
            <a:ext cx="1308214" cy="1332000"/>
          </a:xfrm>
          <a:prstGeom prst="rect">
            <a:avLst/>
          </a:prstGeom>
        </p:spPr>
      </p:pic>
      <p:sp>
        <p:nvSpPr>
          <p:cNvPr id="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4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2" name="รูปภาพ 8">
            <a:hlinkClick r:id="rId14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3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4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5" name="Google Shape;1193;p37">
            <a:hlinkClick r:id="rId18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6" name="Google Shape;1193;p37">
            <a:hlinkClick r:id="rId19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7" name="Google Shape;1193;p37">
            <a:hlinkClick r:id="rId20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3553596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8" grpId="0"/>
      <p:bldP spid="175" grpId="0"/>
      <p:bldP spid="32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40378" y="2558965"/>
            <a:ext cx="6078819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R="0" lvl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การบอกปริมาตรของของเหลวและความจุของภาชนะอาจบอกเป็นมิลลิลิตร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lang="th-TH" sz="3000" kern="0" dirty="0">
                <a:solidFill>
                  <a:srgbClr val="10B0BF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5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5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5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5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5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5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16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16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24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24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512751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5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2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27309" y="2164538"/>
            <a:ext cx="4889799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3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22369" y="3339814"/>
            <a:ext cx="4507033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วัดปริมาตรและความจุเป็นลิตรและมิลลิลิตร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4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757976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11.2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75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76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1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2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18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1864278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1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2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2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2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2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2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13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13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13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14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9366287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74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Picture 3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50314" y="3920804"/>
            <a:ext cx="3945176" cy="2534440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4646" y="731020"/>
            <a:ext cx="5603275" cy="2428281"/>
          </a:xfrm>
          <a:prstGeom prst="rect">
            <a:avLst/>
          </a:prstGeom>
        </p:spPr>
      </p:pic>
      <p:grpSp>
        <p:nvGrpSpPr>
          <p:cNvPr id="5" name="Group 4"/>
          <p:cNvGrpSpPr/>
          <p:nvPr/>
        </p:nvGrpSpPr>
        <p:grpSpPr>
          <a:xfrm>
            <a:off x="2964806" y="318274"/>
            <a:ext cx="3617834" cy="682912"/>
            <a:chOff x="6413418" y="2220781"/>
            <a:chExt cx="4163803" cy="3374089"/>
          </a:xfrm>
        </p:grpSpPr>
        <p:sp>
          <p:nvSpPr>
            <p:cNvPr id="2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64586" y="2220781"/>
              <a:ext cx="4112635" cy="3260337"/>
            </a:xfrm>
            <a:prstGeom prst="roundRect">
              <a:avLst>
                <a:gd name="adj" fmla="val 9976"/>
              </a:avLst>
            </a:prstGeom>
            <a:solidFill>
              <a:srgbClr val="E0B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1"/>
              <a:ext cx="4106738" cy="3194149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7030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0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3102622" y="372837"/>
            <a:ext cx="3265297" cy="6283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812800" marR="0" lvl="0" indent="-8128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lang="th-TH" kern="0" dirty="0">
                <a:latin typeface="CmPrasanmit" panose="02000000000000000000" pitchFamily="2" charset="-34"/>
                <a:cs typeface="CmPrasanmit" panose="02000000000000000000" pitchFamily="2" charset="-34"/>
                <a:sym typeface="Gochi Hand"/>
              </a:rPr>
              <a:t>น้ำเต็มเหยือกตวงได้ดังรูป</a:t>
            </a:r>
            <a:endParaRPr kumimoji="0" lang="th-TH" sz="28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4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6915457" y="1525626"/>
            <a:ext cx="4068863" cy="1353691"/>
          </a:xfrm>
          <a:prstGeom prst="rect">
            <a:avLst/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" name="Rounded Rectangle 5"/>
          <p:cNvSpPr/>
          <p:nvPr/>
        </p:nvSpPr>
        <p:spPr>
          <a:xfrm>
            <a:off x="6567921" y="779241"/>
            <a:ext cx="3635623" cy="984904"/>
          </a:xfrm>
          <a:prstGeom prst="roundRect">
            <a:avLst>
              <a:gd name="adj" fmla="val 24948"/>
            </a:avLst>
          </a:prstGeom>
          <a:solidFill>
            <a:srgbClr val="FFAFCD"/>
          </a:solidFill>
          <a:ln>
            <a:solidFill>
              <a:srgbClr val="FFAFC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49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6687292" y="1054832"/>
            <a:ext cx="3516252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noProof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น้ำในเหยือกมีปริมาตรเท่าไร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noProof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และเหยือกนี้มีความจุเท่าไร</a:t>
            </a:r>
            <a:endParaRPr kumimoji="0" sz="300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0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7163232" y="1749528"/>
            <a:ext cx="4525716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lang="th-TH" sz="3000" kern="0" noProof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น้ำมีปริมาตรมากกว่า 1 ลิตร แต่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lang="th-TH" sz="3000" kern="0" noProof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น้อยกว่า 2 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1" name="Google Shape;1790;p43">
            <a:extLst>
              <a:ext uri="{FF2B5EF4-FFF2-40B4-BE49-F238E27FC236}">
                <a16:creationId xmlns:a16="http://schemas.microsoft.com/office/drawing/2014/main" id="{FEF269BA-8CFF-4900-89F4-BF6DD00AB73D}"/>
              </a:ext>
            </a:extLst>
          </p:cNvPr>
          <p:cNvSpPr/>
          <p:nvPr/>
        </p:nvSpPr>
        <p:spPr>
          <a:xfrm rot="12456536" flipH="1" flipV="1">
            <a:off x="3480392" y="4351986"/>
            <a:ext cx="806047" cy="264811"/>
          </a:xfrm>
          <a:custGeom>
            <a:avLst/>
            <a:gdLst/>
            <a:ahLst/>
            <a:cxnLst/>
            <a:rect l="l" t="t" r="r" b="b"/>
            <a:pathLst>
              <a:path w="44201" h="14519" extrusionOk="0">
                <a:moveTo>
                  <a:pt x="36197" y="1"/>
                </a:moveTo>
                <a:cubicBezTo>
                  <a:pt x="35851" y="1"/>
                  <a:pt x="35604" y="208"/>
                  <a:pt x="35432" y="382"/>
                </a:cubicBezTo>
                <a:cubicBezTo>
                  <a:pt x="35081" y="736"/>
                  <a:pt x="35129" y="1375"/>
                  <a:pt x="35317" y="1732"/>
                </a:cubicBezTo>
                <a:cubicBezTo>
                  <a:pt x="35643" y="2347"/>
                  <a:pt x="35926" y="2985"/>
                  <a:pt x="36251" y="3595"/>
                </a:cubicBezTo>
                <a:cubicBezTo>
                  <a:pt x="36952" y="4915"/>
                  <a:pt x="37604" y="6259"/>
                  <a:pt x="38281" y="7591"/>
                </a:cubicBezTo>
                <a:cubicBezTo>
                  <a:pt x="38338" y="7706"/>
                  <a:pt x="38557" y="7776"/>
                  <a:pt x="38435" y="7949"/>
                </a:cubicBezTo>
                <a:cubicBezTo>
                  <a:pt x="38387" y="8016"/>
                  <a:pt x="38328" y="8035"/>
                  <a:pt x="38264" y="8035"/>
                </a:cubicBezTo>
                <a:cubicBezTo>
                  <a:pt x="38183" y="8035"/>
                  <a:pt x="38094" y="8005"/>
                  <a:pt x="38011" y="8005"/>
                </a:cubicBezTo>
                <a:cubicBezTo>
                  <a:pt x="37998" y="8005"/>
                  <a:pt x="37984" y="8006"/>
                  <a:pt x="37971" y="8008"/>
                </a:cubicBezTo>
                <a:cubicBezTo>
                  <a:pt x="37954" y="8010"/>
                  <a:pt x="37938" y="8011"/>
                  <a:pt x="37922" y="8011"/>
                </a:cubicBezTo>
                <a:cubicBezTo>
                  <a:pt x="37722" y="8011"/>
                  <a:pt x="37606" y="7819"/>
                  <a:pt x="37474" y="7686"/>
                </a:cubicBezTo>
                <a:cubicBezTo>
                  <a:pt x="37266" y="7480"/>
                  <a:pt x="37014" y="7279"/>
                  <a:pt x="36744" y="7279"/>
                </a:cubicBezTo>
                <a:cubicBezTo>
                  <a:pt x="36727" y="7279"/>
                  <a:pt x="36709" y="7279"/>
                  <a:pt x="36692" y="7281"/>
                </a:cubicBezTo>
                <a:cubicBezTo>
                  <a:pt x="36656" y="7284"/>
                  <a:pt x="36622" y="7286"/>
                  <a:pt x="36588" y="7286"/>
                </a:cubicBezTo>
                <a:cubicBezTo>
                  <a:pt x="36311" y="7286"/>
                  <a:pt x="36110" y="7173"/>
                  <a:pt x="35910" y="7015"/>
                </a:cubicBezTo>
                <a:cubicBezTo>
                  <a:pt x="35637" y="6796"/>
                  <a:pt x="35278" y="6764"/>
                  <a:pt x="34972" y="6596"/>
                </a:cubicBezTo>
                <a:cubicBezTo>
                  <a:pt x="34314" y="6236"/>
                  <a:pt x="33511" y="6105"/>
                  <a:pt x="32750" y="5983"/>
                </a:cubicBezTo>
                <a:cubicBezTo>
                  <a:pt x="32487" y="5940"/>
                  <a:pt x="32447" y="5702"/>
                  <a:pt x="32166" y="5658"/>
                </a:cubicBezTo>
                <a:cubicBezTo>
                  <a:pt x="31465" y="5549"/>
                  <a:pt x="30804" y="5218"/>
                  <a:pt x="30089" y="5110"/>
                </a:cubicBezTo>
                <a:cubicBezTo>
                  <a:pt x="29934" y="5086"/>
                  <a:pt x="29954" y="4822"/>
                  <a:pt x="29724" y="4822"/>
                </a:cubicBezTo>
                <a:cubicBezTo>
                  <a:pt x="29696" y="4822"/>
                  <a:pt x="29665" y="4826"/>
                  <a:pt x="29628" y="4835"/>
                </a:cubicBezTo>
                <a:cubicBezTo>
                  <a:pt x="29524" y="4860"/>
                  <a:pt x="29419" y="4870"/>
                  <a:pt x="29313" y="4870"/>
                </a:cubicBezTo>
                <a:cubicBezTo>
                  <a:pt x="28904" y="4870"/>
                  <a:pt x="28486" y="4719"/>
                  <a:pt x="28080" y="4681"/>
                </a:cubicBezTo>
                <a:cubicBezTo>
                  <a:pt x="27375" y="4614"/>
                  <a:pt x="26717" y="4238"/>
                  <a:pt x="25925" y="4238"/>
                </a:cubicBezTo>
                <a:cubicBezTo>
                  <a:pt x="25917" y="4238"/>
                  <a:pt x="25910" y="4238"/>
                  <a:pt x="25902" y="4238"/>
                </a:cubicBezTo>
                <a:cubicBezTo>
                  <a:pt x="25892" y="4238"/>
                  <a:pt x="25883" y="4238"/>
                  <a:pt x="25873" y="4238"/>
                </a:cubicBezTo>
                <a:cubicBezTo>
                  <a:pt x="25234" y="4238"/>
                  <a:pt x="24603" y="3994"/>
                  <a:pt x="23919" y="3994"/>
                </a:cubicBezTo>
                <a:cubicBezTo>
                  <a:pt x="23850" y="3994"/>
                  <a:pt x="23781" y="3997"/>
                  <a:pt x="23711" y="4002"/>
                </a:cubicBezTo>
                <a:cubicBezTo>
                  <a:pt x="23559" y="4014"/>
                  <a:pt x="23405" y="4019"/>
                  <a:pt x="23248" y="4019"/>
                </a:cubicBezTo>
                <a:cubicBezTo>
                  <a:pt x="22726" y="4019"/>
                  <a:pt x="22186" y="3962"/>
                  <a:pt x="21657" y="3896"/>
                </a:cubicBezTo>
                <a:cubicBezTo>
                  <a:pt x="21473" y="3872"/>
                  <a:pt x="21279" y="3862"/>
                  <a:pt x="21079" y="3862"/>
                </a:cubicBezTo>
                <a:cubicBezTo>
                  <a:pt x="20588" y="3862"/>
                  <a:pt x="20062" y="3924"/>
                  <a:pt x="19567" y="4004"/>
                </a:cubicBezTo>
                <a:cubicBezTo>
                  <a:pt x="19499" y="4015"/>
                  <a:pt x="19426" y="4019"/>
                  <a:pt x="19350" y="4019"/>
                </a:cubicBezTo>
                <a:cubicBezTo>
                  <a:pt x="19144" y="4019"/>
                  <a:pt x="18918" y="3989"/>
                  <a:pt x="18725" y="3989"/>
                </a:cubicBezTo>
                <a:cubicBezTo>
                  <a:pt x="18556" y="3989"/>
                  <a:pt x="18412" y="4012"/>
                  <a:pt x="18326" y="4098"/>
                </a:cubicBezTo>
                <a:cubicBezTo>
                  <a:pt x="18186" y="4238"/>
                  <a:pt x="18081" y="4294"/>
                  <a:pt x="17994" y="4294"/>
                </a:cubicBezTo>
                <a:cubicBezTo>
                  <a:pt x="17824" y="4294"/>
                  <a:pt x="17722" y="4083"/>
                  <a:pt x="17552" y="3875"/>
                </a:cubicBezTo>
                <a:lnTo>
                  <a:pt x="17552" y="3875"/>
                </a:lnTo>
                <a:cubicBezTo>
                  <a:pt x="17569" y="4206"/>
                  <a:pt x="17467" y="4362"/>
                  <a:pt x="17281" y="4362"/>
                </a:cubicBezTo>
                <a:cubicBezTo>
                  <a:pt x="17235" y="4362"/>
                  <a:pt x="17184" y="4353"/>
                  <a:pt x="17129" y="4334"/>
                </a:cubicBezTo>
                <a:cubicBezTo>
                  <a:pt x="16935" y="4269"/>
                  <a:pt x="16745" y="4243"/>
                  <a:pt x="16557" y="4243"/>
                </a:cubicBezTo>
                <a:cubicBezTo>
                  <a:pt x="16178" y="4243"/>
                  <a:pt x="15808" y="4349"/>
                  <a:pt x="15441" y="4454"/>
                </a:cubicBezTo>
                <a:cubicBezTo>
                  <a:pt x="15188" y="4526"/>
                  <a:pt x="14908" y="4679"/>
                  <a:pt x="14667" y="4679"/>
                </a:cubicBezTo>
                <a:cubicBezTo>
                  <a:pt x="14609" y="4679"/>
                  <a:pt x="14553" y="4670"/>
                  <a:pt x="14501" y="4649"/>
                </a:cubicBezTo>
                <a:cubicBezTo>
                  <a:pt x="14269" y="4556"/>
                  <a:pt x="14037" y="4519"/>
                  <a:pt x="13810" y="4519"/>
                </a:cubicBezTo>
                <a:cubicBezTo>
                  <a:pt x="13274" y="4519"/>
                  <a:pt x="12764" y="4726"/>
                  <a:pt x="12342" y="4886"/>
                </a:cubicBezTo>
                <a:cubicBezTo>
                  <a:pt x="11528" y="5195"/>
                  <a:pt x="10600" y="4963"/>
                  <a:pt x="9854" y="5531"/>
                </a:cubicBezTo>
                <a:cubicBezTo>
                  <a:pt x="9721" y="5634"/>
                  <a:pt x="9359" y="5717"/>
                  <a:pt x="9098" y="5787"/>
                </a:cubicBezTo>
                <a:cubicBezTo>
                  <a:pt x="8608" y="5919"/>
                  <a:pt x="8008" y="5695"/>
                  <a:pt x="7640" y="6248"/>
                </a:cubicBezTo>
                <a:cubicBezTo>
                  <a:pt x="7575" y="6344"/>
                  <a:pt x="7395" y="6364"/>
                  <a:pt x="7253" y="6402"/>
                </a:cubicBezTo>
                <a:cubicBezTo>
                  <a:pt x="6972" y="6477"/>
                  <a:pt x="6636" y="6455"/>
                  <a:pt x="6422" y="6553"/>
                </a:cubicBezTo>
                <a:cubicBezTo>
                  <a:pt x="5961" y="6762"/>
                  <a:pt x="5371" y="6725"/>
                  <a:pt x="5029" y="7164"/>
                </a:cubicBezTo>
                <a:cubicBezTo>
                  <a:pt x="4934" y="7286"/>
                  <a:pt x="4815" y="7318"/>
                  <a:pt x="4688" y="7318"/>
                </a:cubicBezTo>
                <a:cubicBezTo>
                  <a:pt x="4552" y="7318"/>
                  <a:pt x="4407" y="7282"/>
                  <a:pt x="4271" y="7282"/>
                </a:cubicBezTo>
                <a:cubicBezTo>
                  <a:pt x="4120" y="7282"/>
                  <a:pt x="3979" y="7326"/>
                  <a:pt x="3875" y="7511"/>
                </a:cubicBezTo>
                <a:cubicBezTo>
                  <a:pt x="3797" y="7650"/>
                  <a:pt x="3510" y="7552"/>
                  <a:pt x="3309" y="7640"/>
                </a:cubicBezTo>
                <a:cubicBezTo>
                  <a:pt x="2424" y="8028"/>
                  <a:pt x="1612" y="8461"/>
                  <a:pt x="841" y="9109"/>
                </a:cubicBezTo>
                <a:cubicBezTo>
                  <a:pt x="93" y="9738"/>
                  <a:pt x="124" y="10446"/>
                  <a:pt x="41" y="11189"/>
                </a:cubicBezTo>
                <a:cubicBezTo>
                  <a:pt x="0" y="11558"/>
                  <a:pt x="803" y="12313"/>
                  <a:pt x="1223" y="12313"/>
                </a:cubicBezTo>
                <a:cubicBezTo>
                  <a:pt x="1251" y="12313"/>
                  <a:pt x="1278" y="12310"/>
                  <a:pt x="1302" y="12303"/>
                </a:cubicBezTo>
                <a:cubicBezTo>
                  <a:pt x="1367" y="12284"/>
                  <a:pt x="1430" y="12276"/>
                  <a:pt x="1493" y="12276"/>
                </a:cubicBezTo>
                <a:cubicBezTo>
                  <a:pt x="1749" y="12276"/>
                  <a:pt x="1987" y="12402"/>
                  <a:pt x="2216" y="12402"/>
                </a:cubicBezTo>
                <a:cubicBezTo>
                  <a:pt x="2303" y="12402"/>
                  <a:pt x="2389" y="12384"/>
                  <a:pt x="2473" y="12335"/>
                </a:cubicBezTo>
                <a:cubicBezTo>
                  <a:pt x="3331" y="11826"/>
                  <a:pt x="4157" y="11263"/>
                  <a:pt x="5020" y="10757"/>
                </a:cubicBezTo>
                <a:cubicBezTo>
                  <a:pt x="5527" y="10459"/>
                  <a:pt x="6046" y="10157"/>
                  <a:pt x="6559" y="9881"/>
                </a:cubicBezTo>
                <a:cubicBezTo>
                  <a:pt x="7564" y="9341"/>
                  <a:pt x="8613" y="8888"/>
                  <a:pt x="9695" y="8525"/>
                </a:cubicBezTo>
                <a:cubicBezTo>
                  <a:pt x="11026" y="8081"/>
                  <a:pt x="12392" y="7721"/>
                  <a:pt x="13762" y="7413"/>
                </a:cubicBezTo>
                <a:cubicBezTo>
                  <a:pt x="15344" y="7056"/>
                  <a:pt x="16967" y="6861"/>
                  <a:pt x="18577" y="6795"/>
                </a:cubicBezTo>
                <a:cubicBezTo>
                  <a:pt x="19461" y="6759"/>
                  <a:pt x="20349" y="6706"/>
                  <a:pt x="21239" y="6706"/>
                </a:cubicBezTo>
                <a:cubicBezTo>
                  <a:pt x="21904" y="6706"/>
                  <a:pt x="22571" y="6736"/>
                  <a:pt x="23239" y="6826"/>
                </a:cubicBezTo>
                <a:cubicBezTo>
                  <a:pt x="24848" y="7042"/>
                  <a:pt x="26462" y="7238"/>
                  <a:pt x="28072" y="7458"/>
                </a:cubicBezTo>
                <a:cubicBezTo>
                  <a:pt x="28725" y="7547"/>
                  <a:pt x="29330" y="7773"/>
                  <a:pt x="29973" y="7878"/>
                </a:cubicBezTo>
                <a:cubicBezTo>
                  <a:pt x="30394" y="7947"/>
                  <a:pt x="30909" y="7944"/>
                  <a:pt x="31221" y="8102"/>
                </a:cubicBezTo>
                <a:cubicBezTo>
                  <a:pt x="32421" y="8711"/>
                  <a:pt x="33799" y="8800"/>
                  <a:pt x="34952" y="9460"/>
                </a:cubicBezTo>
                <a:cubicBezTo>
                  <a:pt x="35297" y="9656"/>
                  <a:pt x="35789" y="9413"/>
                  <a:pt x="35954" y="9797"/>
                </a:cubicBezTo>
                <a:cubicBezTo>
                  <a:pt x="36085" y="10103"/>
                  <a:pt x="36278" y="10026"/>
                  <a:pt x="36477" y="10086"/>
                </a:cubicBezTo>
                <a:cubicBezTo>
                  <a:pt x="36486" y="10089"/>
                  <a:pt x="36495" y="10090"/>
                  <a:pt x="36504" y="10090"/>
                </a:cubicBezTo>
                <a:cubicBezTo>
                  <a:pt x="36582" y="10090"/>
                  <a:pt x="36687" y="10015"/>
                  <a:pt x="36767" y="10015"/>
                </a:cubicBezTo>
                <a:cubicBezTo>
                  <a:pt x="36830" y="10015"/>
                  <a:pt x="36876" y="10061"/>
                  <a:pt x="36881" y="10224"/>
                </a:cubicBezTo>
                <a:cubicBezTo>
                  <a:pt x="36890" y="10487"/>
                  <a:pt x="36705" y="10617"/>
                  <a:pt x="36514" y="10655"/>
                </a:cubicBezTo>
                <a:cubicBezTo>
                  <a:pt x="35275" y="10901"/>
                  <a:pt x="34020" y="11068"/>
                  <a:pt x="32796" y="11372"/>
                </a:cubicBezTo>
                <a:cubicBezTo>
                  <a:pt x="32024" y="11565"/>
                  <a:pt x="31196" y="11406"/>
                  <a:pt x="30469" y="11779"/>
                </a:cubicBezTo>
                <a:cubicBezTo>
                  <a:pt x="30002" y="12019"/>
                  <a:pt x="29445" y="12258"/>
                  <a:pt x="29281" y="12756"/>
                </a:cubicBezTo>
                <a:cubicBezTo>
                  <a:pt x="29169" y="13098"/>
                  <a:pt x="29281" y="13635"/>
                  <a:pt x="29503" y="13929"/>
                </a:cubicBezTo>
                <a:cubicBezTo>
                  <a:pt x="29662" y="14142"/>
                  <a:pt x="29894" y="14462"/>
                  <a:pt x="30213" y="14462"/>
                </a:cubicBezTo>
                <a:cubicBezTo>
                  <a:pt x="30343" y="14462"/>
                  <a:pt x="30487" y="14410"/>
                  <a:pt x="30647" y="14275"/>
                </a:cubicBezTo>
                <a:cubicBezTo>
                  <a:pt x="30677" y="14249"/>
                  <a:pt x="30710" y="14238"/>
                  <a:pt x="30743" y="14238"/>
                </a:cubicBezTo>
                <a:cubicBezTo>
                  <a:pt x="30808" y="14238"/>
                  <a:pt x="30872" y="14283"/>
                  <a:pt x="30913" y="14346"/>
                </a:cubicBezTo>
                <a:cubicBezTo>
                  <a:pt x="30999" y="14478"/>
                  <a:pt x="31096" y="14518"/>
                  <a:pt x="31199" y="14518"/>
                </a:cubicBezTo>
                <a:cubicBezTo>
                  <a:pt x="31320" y="14518"/>
                  <a:pt x="31449" y="14462"/>
                  <a:pt x="31571" y="14437"/>
                </a:cubicBezTo>
                <a:cubicBezTo>
                  <a:pt x="31823" y="14389"/>
                  <a:pt x="32059" y="14313"/>
                  <a:pt x="32330" y="14306"/>
                </a:cubicBezTo>
                <a:cubicBezTo>
                  <a:pt x="33216" y="14278"/>
                  <a:pt x="34130" y="14271"/>
                  <a:pt x="34981" y="14131"/>
                </a:cubicBezTo>
                <a:cubicBezTo>
                  <a:pt x="36376" y="13901"/>
                  <a:pt x="37801" y="13970"/>
                  <a:pt x="39171" y="13611"/>
                </a:cubicBezTo>
                <a:cubicBezTo>
                  <a:pt x="39272" y="13584"/>
                  <a:pt x="39375" y="13575"/>
                  <a:pt x="39479" y="13575"/>
                </a:cubicBezTo>
                <a:cubicBezTo>
                  <a:pt x="39748" y="13575"/>
                  <a:pt x="40020" y="13639"/>
                  <a:pt x="40269" y="13639"/>
                </a:cubicBezTo>
                <a:cubicBezTo>
                  <a:pt x="40380" y="13639"/>
                  <a:pt x="40487" y="13626"/>
                  <a:pt x="40588" y="13589"/>
                </a:cubicBezTo>
                <a:cubicBezTo>
                  <a:pt x="41499" y="13250"/>
                  <a:pt x="42509" y="13310"/>
                  <a:pt x="43375" y="12734"/>
                </a:cubicBezTo>
                <a:cubicBezTo>
                  <a:pt x="43924" y="12367"/>
                  <a:pt x="44200" y="12054"/>
                  <a:pt x="44036" y="11400"/>
                </a:cubicBezTo>
                <a:cubicBezTo>
                  <a:pt x="43807" y="10484"/>
                  <a:pt x="43329" y="9662"/>
                  <a:pt x="42943" y="8833"/>
                </a:cubicBezTo>
                <a:cubicBezTo>
                  <a:pt x="42506" y="7890"/>
                  <a:pt x="41964" y="6937"/>
                  <a:pt x="41283" y="6114"/>
                </a:cubicBezTo>
                <a:cubicBezTo>
                  <a:pt x="40851" y="5593"/>
                  <a:pt x="40626" y="4948"/>
                  <a:pt x="40264" y="4392"/>
                </a:cubicBezTo>
                <a:cubicBezTo>
                  <a:pt x="39940" y="3895"/>
                  <a:pt x="39533" y="3435"/>
                  <a:pt x="39257" y="2910"/>
                </a:cubicBezTo>
                <a:cubicBezTo>
                  <a:pt x="39045" y="2508"/>
                  <a:pt x="38718" y="2229"/>
                  <a:pt x="38477" y="1881"/>
                </a:cubicBezTo>
                <a:cubicBezTo>
                  <a:pt x="37930" y="1086"/>
                  <a:pt x="37472" y="274"/>
                  <a:pt x="36414" y="27"/>
                </a:cubicBezTo>
                <a:cubicBezTo>
                  <a:pt x="36337" y="9"/>
                  <a:pt x="36265" y="1"/>
                  <a:pt x="36197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3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5762172" y="4283634"/>
            <a:ext cx="5341258" cy="1681740"/>
          </a:xfrm>
          <a:prstGeom prst="rect">
            <a:avLst/>
          </a:prstGeom>
          <a:solidFill>
            <a:srgbClr val="FFFF7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5" name="Google Shape;2764;p45">
            <a:extLst>
              <a:ext uri="{FF2B5EF4-FFF2-40B4-BE49-F238E27FC236}">
                <a16:creationId xmlns:a16="http://schemas.microsoft.com/office/drawing/2014/main" id="{6F5FE7EB-17D0-426C-9B5C-EEFC7E19677B}"/>
              </a:ext>
            </a:extLst>
          </p:cNvPr>
          <p:cNvSpPr/>
          <p:nvPr/>
        </p:nvSpPr>
        <p:spPr>
          <a:xfrm rot="6207420">
            <a:off x="2950750" y="647193"/>
            <a:ext cx="2065046" cy="5641450"/>
          </a:xfrm>
          <a:custGeom>
            <a:avLst/>
            <a:gdLst/>
            <a:ahLst/>
            <a:cxnLst/>
            <a:rect l="l" t="t" r="r" b="b"/>
            <a:pathLst>
              <a:path w="1289" h="3604" extrusionOk="0">
                <a:moveTo>
                  <a:pt x="237" y="1"/>
                </a:moveTo>
                <a:cubicBezTo>
                  <a:pt x="121" y="1"/>
                  <a:pt x="0" y="50"/>
                  <a:pt x="20" y="136"/>
                </a:cubicBezTo>
                <a:cubicBezTo>
                  <a:pt x="327" y="1264"/>
                  <a:pt x="508" y="2393"/>
                  <a:pt x="815" y="3521"/>
                </a:cubicBezTo>
                <a:cubicBezTo>
                  <a:pt x="842" y="3579"/>
                  <a:pt x="919" y="3604"/>
                  <a:pt x="1002" y="3604"/>
                </a:cubicBezTo>
                <a:cubicBezTo>
                  <a:pt x="1137" y="3604"/>
                  <a:pt x="1289" y="3538"/>
                  <a:pt x="1266" y="3449"/>
                </a:cubicBezTo>
                <a:cubicBezTo>
                  <a:pt x="959" y="2320"/>
                  <a:pt x="734" y="1192"/>
                  <a:pt x="436" y="100"/>
                </a:cubicBezTo>
                <a:cubicBezTo>
                  <a:pt x="420" y="32"/>
                  <a:pt x="330" y="1"/>
                  <a:pt x="237" y="1"/>
                </a:cubicBezTo>
                <a:close/>
              </a:path>
            </a:pathLst>
          </a:custGeom>
          <a:solidFill>
            <a:srgbClr val="E1F33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56" name="กล่องข้อความ 87">
            <a:extLst>
              <a:ext uri="{FF2B5EF4-FFF2-40B4-BE49-F238E27FC236}">
                <a16:creationId xmlns:a16="http://schemas.microsoft.com/office/drawing/2014/main" id="{E930028B-F8E5-4D9F-A3C0-0CDE2C5A5D17}"/>
              </a:ext>
            </a:extLst>
          </p:cNvPr>
          <p:cNvSpPr txBox="1"/>
          <p:nvPr/>
        </p:nvSpPr>
        <p:spPr>
          <a:xfrm>
            <a:off x="1321309" y="3178667"/>
            <a:ext cx="5500388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มากกว่า 1 ลิตรอยู่เท่าไร บอกปริมาตรได้อย่างไร</a:t>
            </a:r>
          </a:p>
        </p:txBody>
      </p:sp>
      <p:sp>
        <p:nvSpPr>
          <p:cNvPr id="58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5959012" y="4331344"/>
            <a:ext cx="5057334" cy="464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น้ำเต็มเหยือกมีปริมาตร 1 ลิตร กับ 350 มิลลิลิตร หรือ 1 ลิตร 350 มิลลิลิตร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เหยือกมีความจุ 1 ลิตร 350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2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60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9449333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200"/>
                            </p:stCondLst>
                            <p:childTnLst>
                              <p:par>
                                <p:cTn id="13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5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7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62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26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31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86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91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2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1600"/>
                            </p:stCondLst>
                            <p:childTnLst>
                              <p:par>
                                <p:cTn id="41" presetID="16" presetClass="entr" presetSubtype="4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3" dur="1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31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36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41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41" grpId="0" animBg="1"/>
      <p:bldP spid="6" grpId="0" animBg="1"/>
      <p:bldP spid="49" grpId="0"/>
      <p:bldP spid="50" grpId="0"/>
      <p:bldP spid="51" grpId="0" animBg="1"/>
      <p:bldP spid="53" grpId="0" animBg="1"/>
      <p:bldP spid="55" grpId="0" animBg="1"/>
      <p:bldP spid="56" grpId="0"/>
      <p:bldP spid="58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บอกปริมาตรเป็นลิตรและมิลลิลิตร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6452" y="1717608"/>
            <a:ext cx="7931793" cy="3463932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7806748" y="1926488"/>
            <a:ext cx="3183885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ตวงน้ำในเหยือกได้เท่าไร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น้ำในเหยือกมีปริมาตรเท่าไร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00109" y="2895576"/>
            <a:ext cx="236955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 ลิตร 50 มิลลิลิตร</a:t>
            </a:r>
          </a:p>
        </p:txBody>
      </p:sp>
      <p:sp>
        <p:nvSpPr>
          <p:cNvPr id="2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4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3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3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3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3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541813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บอกปริมาตรเป็นลิตรและมิลลิลิตร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73939" y="1364439"/>
            <a:ext cx="6205205" cy="2158046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3011582" y="2051292"/>
            <a:ext cx="141737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ตวงน้ำส้มได้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00109" y="2605290"/>
            <a:ext cx="23711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 ลิตร 450 มิลลิตร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1168059" y="1364439"/>
            <a:ext cx="40588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1)</a:t>
            </a: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05667" y="3411346"/>
            <a:ext cx="8865604" cy="2452857"/>
          </a:xfrm>
          <a:prstGeom prst="rect">
            <a:avLst/>
          </a:prstGeom>
        </p:spPr>
      </p:pic>
      <p:sp>
        <p:nvSpPr>
          <p:cNvPr id="17" name="TextBox 16"/>
          <p:cNvSpPr txBox="1"/>
          <p:nvPr/>
        </p:nvSpPr>
        <p:spPr>
          <a:xfrm>
            <a:off x="3324168" y="4461333"/>
            <a:ext cx="110479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ตวงน้ำได้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565635" y="5712809"/>
            <a:ext cx="225574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 50 มิลลิตร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168058" y="3595058"/>
            <a:ext cx="54462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2)</a:t>
            </a:r>
          </a:p>
        </p:txBody>
      </p:sp>
      <p:sp>
        <p:nvSpPr>
          <p:cNvPr id="2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2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2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2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25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2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2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3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31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5262515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18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2743200" y="579771"/>
            <a:ext cx="5333029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บอกความจุของภาชนะเป็นลิตรและมิลลิลิตร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053775" y="552418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81494" y="1221740"/>
            <a:ext cx="4968282" cy="1682051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3273499" y="1571517"/>
            <a:ext cx="1091966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น้ำเต็มขัน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ตวงได้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7197143" y="1981582"/>
            <a:ext cx="23583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 ลิตร 200 มิลลิตร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1168059" y="1437009"/>
            <a:ext cx="40588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1)</a:t>
            </a: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83315" y="2880668"/>
            <a:ext cx="7573461" cy="1692000"/>
          </a:xfrm>
          <a:prstGeom prst="rect">
            <a:avLst/>
          </a:prstGeom>
        </p:spPr>
      </p:pic>
      <p:sp>
        <p:nvSpPr>
          <p:cNvPr id="17" name="TextBox 16"/>
          <p:cNvSpPr txBox="1"/>
          <p:nvPr/>
        </p:nvSpPr>
        <p:spPr>
          <a:xfrm>
            <a:off x="3328890" y="3223977"/>
            <a:ext cx="1245854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น้ำเต็มหม้อ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ตวงได้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8774777" y="3116255"/>
            <a:ext cx="239200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 570 มิลลิตร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168058" y="2956433"/>
            <a:ext cx="54462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2)</a:t>
            </a:r>
          </a:p>
        </p:txBody>
      </p:sp>
      <p:grpSp>
        <p:nvGrpSpPr>
          <p:cNvPr id="5" name="Group 4"/>
          <p:cNvGrpSpPr/>
          <p:nvPr/>
        </p:nvGrpSpPr>
        <p:grpSpPr>
          <a:xfrm rot="21405841" flipH="1">
            <a:off x="2971018" y="913383"/>
            <a:ext cx="5037976" cy="418339"/>
            <a:chOff x="3058104" y="1014981"/>
            <a:chExt cx="5037976" cy="418339"/>
          </a:xfrm>
        </p:grpSpPr>
        <p:sp>
          <p:nvSpPr>
            <p:cNvPr id="99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5576080" y="1014981"/>
              <a:ext cx="2520000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8099;p68">
              <a:extLst>
                <a:ext uri="{FF2B5EF4-FFF2-40B4-BE49-F238E27FC236}">
                  <a16:creationId xmlns:a16="http://schemas.microsoft.com/office/drawing/2014/main" id="{A15953CC-F5C6-40E9-B8BC-A3C1DAD16396}"/>
                </a:ext>
              </a:extLst>
            </p:cNvPr>
            <p:cNvSpPr/>
            <p:nvPr/>
          </p:nvSpPr>
          <p:spPr>
            <a:xfrm rot="126129">
              <a:off x="3058104" y="1134723"/>
              <a:ext cx="2520000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22" name="Picture 2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19715" y="4577455"/>
            <a:ext cx="5507293" cy="1692000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2961220" y="4920764"/>
            <a:ext cx="1293945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น้ำส้มเต็ม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กล่องตวงได้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7802320" y="5327522"/>
            <a:ext cx="236635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 ลิตร 350 มิลลิตร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168058" y="4653220"/>
            <a:ext cx="54462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)</a:t>
            </a:r>
          </a:p>
        </p:txBody>
      </p:sp>
      <p:sp>
        <p:nvSpPr>
          <p:cNvPr id="2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2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2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2" name="รูปภาพ 8">
            <a:hlinkClick r:id="rId11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3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3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36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37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346528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18" grpId="0"/>
      <p:bldP spid="24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66187" y="1226625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886479" y="1180406"/>
            <a:ext cx="272702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น้ำในถังมีปริมาตรเท่าไร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64854" y="1609685"/>
            <a:ext cx="6989891" cy="2034967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7636686" y="1747726"/>
            <a:ext cx="253466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 ลิตร 650 มิลลิลิตร</a:t>
            </a:r>
          </a:p>
        </p:txBody>
      </p:sp>
      <p:grpSp>
        <p:nvGrpSpPr>
          <p:cNvPr id="3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66187" y="3788396"/>
            <a:ext cx="468000" cy="468000"/>
            <a:chOff x="1239484" y="1722687"/>
            <a:chExt cx="468000" cy="468000"/>
          </a:xfrm>
        </p:grpSpPr>
        <p:sp>
          <p:nvSpPr>
            <p:cNvPr id="3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5" name="TextBox 34"/>
          <p:cNvSpPr txBox="1"/>
          <p:nvPr/>
        </p:nvSpPr>
        <p:spPr>
          <a:xfrm>
            <a:off x="1886479" y="3742177"/>
            <a:ext cx="828624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เหยือกใบนี้มีน้ำครึ่งเหยือกตวงน้ำได้ปริมาตรดังรูป เหยือกใบนี้มีความจุเท่าไร</a:t>
            </a:r>
            <a:endParaRPr kumimoji="0" lang="th-TH" sz="3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pic>
        <p:nvPicPr>
          <p:cNvPr id="36" name="Picture 35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22910" y="4372733"/>
            <a:ext cx="5320004" cy="2012975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8272182" y="4553294"/>
            <a:ext cx="256512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 ลิตร 500 มิลลิลิตร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007579" y="2514220"/>
            <a:ext cx="1516762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น้ำในถังตวงได้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4301471" y="5162607"/>
            <a:ext cx="1439818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น้ำครึ่งเหยือก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ตวงได้</a:t>
            </a:r>
          </a:p>
        </p:txBody>
      </p:sp>
      <p:sp>
        <p:nvSpPr>
          <p:cNvPr id="4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4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5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0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2361940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8" grpId="0"/>
      <p:bldP spid="37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40378" y="2558965"/>
            <a:ext cx="6078819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การบอกปริมาตรของของเหลวและความจุของภาชนะอาจบอกเป็นลิตรและมิลลิลิตร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2362322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268319" y="3615586"/>
            <a:ext cx="4661084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เลือกเครื่องตวง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ที่เหมาะสม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11.3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6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6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7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7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2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2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2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12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12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12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14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9480204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04009" y="1440937"/>
            <a:ext cx="1303732" cy="1654391"/>
          </a:xfrm>
          <a:prstGeom prst="rect">
            <a:avLst/>
          </a:prstGeom>
        </p:spPr>
      </p:pic>
      <p:pic>
        <p:nvPicPr>
          <p:cNvPr id="25" name="รูปภาพ 8">
            <a:hlinkClick r:id="rId4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grpSp>
        <p:nvGrpSpPr>
          <p:cNvPr id="35" name="Group 34"/>
          <p:cNvGrpSpPr/>
          <p:nvPr/>
        </p:nvGrpSpPr>
        <p:grpSpPr>
          <a:xfrm>
            <a:off x="1195307" y="760804"/>
            <a:ext cx="3376693" cy="676692"/>
            <a:chOff x="1195307" y="760804"/>
            <a:chExt cx="3376693" cy="676692"/>
          </a:xfrm>
        </p:grpSpPr>
        <p:sp>
          <p:nvSpPr>
            <p:cNvPr id="36" name="Google Shape;4711;p51">
              <a:extLst>
                <a:ext uri="{FF2B5EF4-FFF2-40B4-BE49-F238E27FC236}">
                  <a16:creationId xmlns:a16="http://schemas.microsoft.com/office/drawing/2014/main" id="{9634AEFA-EAF6-42C6-A44D-BE123F28ED10}"/>
                </a:ext>
              </a:extLst>
            </p:cNvPr>
            <p:cNvSpPr/>
            <p:nvPr/>
          </p:nvSpPr>
          <p:spPr>
            <a:xfrm>
              <a:off x="1195307" y="760804"/>
              <a:ext cx="3376693" cy="676692"/>
            </a:xfrm>
            <a:prstGeom prst="roundRect">
              <a:avLst>
                <a:gd name="adj" fmla="val 40675"/>
              </a:avLst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343090" y="781899"/>
              <a:ext cx="310919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h-TH" sz="3000" b="1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เครื่องมือวัดปริมาตร</a:t>
              </a:r>
            </a:p>
          </p:txBody>
        </p:sp>
      </p:grpSp>
      <p:sp>
        <p:nvSpPr>
          <p:cNvPr id="38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1363205" y="2140312"/>
            <a:ext cx="2291076" cy="8499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ช้อนตวง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ขนาด 1 ช้อนโต๊ะ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pic>
        <p:nvPicPr>
          <p:cNvPr id="39" name="Picture 38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54291" y="1176961"/>
            <a:ext cx="932380" cy="1227753"/>
          </a:xfrm>
          <a:prstGeom prst="rect">
            <a:avLst/>
          </a:prstGeom>
        </p:spPr>
      </p:pic>
      <p:sp>
        <p:nvSpPr>
          <p:cNvPr id="41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4108753" y="2058596"/>
            <a:ext cx="2291076" cy="8499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ช้อนตวง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ขนาด 1 ช้อนชา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pic>
        <p:nvPicPr>
          <p:cNvPr id="47" name="Picture 46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81649" y="504355"/>
            <a:ext cx="2221290" cy="1400038"/>
          </a:xfrm>
          <a:prstGeom prst="rect">
            <a:avLst/>
          </a:prstGeom>
        </p:spPr>
      </p:pic>
      <p:sp>
        <p:nvSpPr>
          <p:cNvPr id="48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6653400" y="1866203"/>
            <a:ext cx="2291076" cy="8499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ถ้วยตวงของแห้ง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ขนาด 1 ถ้วยตวง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pic>
        <p:nvPicPr>
          <p:cNvPr id="49" name="Picture 48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84226" y="615231"/>
            <a:ext cx="2535257" cy="2535257"/>
          </a:xfrm>
          <a:prstGeom prst="rect">
            <a:avLst/>
          </a:prstGeom>
        </p:spPr>
      </p:pic>
      <p:sp>
        <p:nvSpPr>
          <p:cNvPr id="50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8761678" y="2519784"/>
            <a:ext cx="2291076" cy="8499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ถ้วยตวงของเหลว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ขนาด 1 ถ้วยตวง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2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1034225" y="5593346"/>
            <a:ext cx="5656887" cy="8499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ถ้วยตวงของเหลวขนาด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20 100 250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500 และ 1,000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16" name="Group 15"/>
          <p:cNvGrpSpPr/>
          <p:nvPr/>
        </p:nvGrpSpPr>
        <p:grpSpPr>
          <a:xfrm>
            <a:off x="1020524" y="3327705"/>
            <a:ext cx="5913823" cy="2309613"/>
            <a:chOff x="1385897" y="3370929"/>
            <a:chExt cx="5913823" cy="2309613"/>
          </a:xfrm>
        </p:grpSpPr>
        <p:sp>
          <p:nvSpPr>
            <p:cNvPr id="5" name="Rectangle 4"/>
            <p:cNvSpPr/>
            <p:nvPr/>
          </p:nvSpPr>
          <p:spPr>
            <a:xfrm>
              <a:off x="1385897" y="3379806"/>
              <a:ext cx="5913823" cy="2247887"/>
            </a:xfrm>
            <a:prstGeom prst="rect">
              <a:avLst/>
            </a:prstGeom>
            <a:solidFill>
              <a:srgbClr val="00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1562737" y="3370929"/>
              <a:ext cx="5676871" cy="2309613"/>
              <a:chOff x="1519930" y="3632765"/>
              <a:chExt cx="5676871" cy="2309613"/>
            </a:xfrm>
          </p:grpSpPr>
          <p:pic>
            <p:nvPicPr>
              <p:cNvPr id="4" name="Picture 3"/>
              <p:cNvPicPr>
                <a:picLocks noChangeAspect="1"/>
              </p:cNvPicPr>
              <p:nvPr/>
            </p:nvPicPr>
            <p:blipFill rotWithShape="1"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684" t="4969" r="9880" b="8341"/>
              <a:stretch/>
            </p:blipFill>
            <p:spPr>
              <a:xfrm>
                <a:off x="1519930" y="3994984"/>
                <a:ext cx="5548527" cy="1947394"/>
              </a:xfrm>
              <a:prstGeom prst="rect">
                <a:avLst/>
              </a:prstGeom>
            </p:spPr>
          </p:pic>
          <p:sp>
            <p:nvSpPr>
              <p:cNvPr id="72" name="TextBox 71"/>
              <p:cNvSpPr txBox="1"/>
              <p:nvPr/>
            </p:nvSpPr>
            <p:spPr>
              <a:xfrm>
                <a:off x="2012639" y="3632765"/>
                <a:ext cx="848310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2200" dirty="0">
                    <a:solidFill>
                      <a:schemeClr val="bg1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1,000</a:t>
                </a:r>
                <a:r>
                  <a:rPr lang="en-US" sz="2200" dirty="0">
                    <a:solidFill>
                      <a:schemeClr val="bg1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ml</a:t>
                </a:r>
                <a:endParaRPr lang="th-TH" sz="2200" dirty="0">
                  <a:solidFill>
                    <a:schemeClr val="bg1"/>
                  </a:solidFill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73" name="TextBox 72"/>
              <p:cNvSpPr txBox="1"/>
              <p:nvPr/>
            </p:nvSpPr>
            <p:spPr>
              <a:xfrm>
                <a:off x="3678441" y="4005523"/>
                <a:ext cx="723275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2200" dirty="0">
                    <a:solidFill>
                      <a:schemeClr val="bg1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500</a:t>
                </a:r>
                <a:r>
                  <a:rPr lang="en-US" sz="2200" dirty="0">
                    <a:solidFill>
                      <a:schemeClr val="bg1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ml</a:t>
                </a:r>
                <a:endParaRPr lang="th-TH" sz="2200" dirty="0">
                  <a:solidFill>
                    <a:schemeClr val="bg1"/>
                  </a:solidFill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74" name="TextBox 73"/>
              <p:cNvSpPr txBox="1"/>
              <p:nvPr/>
            </p:nvSpPr>
            <p:spPr>
              <a:xfrm>
                <a:off x="5002256" y="4198211"/>
                <a:ext cx="721672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2200" dirty="0">
                    <a:solidFill>
                      <a:schemeClr val="bg1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250</a:t>
                </a:r>
                <a:r>
                  <a:rPr lang="en-US" sz="2200" dirty="0">
                    <a:solidFill>
                      <a:schemeClr val="bg1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ml</a:t>
                </a:r>
                <a:endParaRPr lang="th-TH" sz="2200" dirty="0">
                  <a:solidFill>
                    <a:schemeClr val="bg1"/>
                  </a:solidFill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75" name="TextBox 74"/>
              <p:cNvSpPr txBox="1"/>
              <p:nvPr/>
            </p:nvSpPr>
            <p:spPr>
              <a:xfrm>
                <a:off x="6004608" y="4603131"/>
                <a:ext cx="686406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2200" dirty="0">
                    <a:solidFill>
                      <a:schemeClr val="bg1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100</a:t>
                </a:r>
                <a:r>
                  <a:rPr lang="en-US" sz="2200" dirty="0">
                    <a:solidFill>
                      <a:schemeClr val="bg1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ml</a:t>
                </a:r>
                <a:endParaRPr lang="th-TH" sz="2200" dirty="0">
                  <a:solidFill>
                    <a:schemeClr val="bg1"/>
                  </a:solidFill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  <p:sp>
            <p:nvSpPr>
              <p:cNvPr id="76" name="TextBox 75"/>
              <p:cNvSpPr txBox="1"/>
              <p:nvPr/>
            </p:nvSpPr>
            <p:spPr>
              <a:xfrm>
                <a:off x="6593751" y="4923590"/>
                <a:ext cx="603050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th-TH" sz="2200" dirty="0">
                    <a:solidFill>
                      <a:schemeClr val="bg1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20</a:t>
                </a:r>
                <a:r>
                  <a:rPr lang="en-US" sz="2200" dirty="0">
                    <a:solidFill>
                      <a:schemeClr val="bg1"/>
                    </a:solidFill>
                    <a:latin typeface="CmPrasanmit" panose="02000000000000000000" pitchFamily="2" charset="-34"/>
                    <a:cs typeface="CmPrasanmit" panose="02000000000000000000" pitchFamily="2" charset="-34"/>
                  </a:rPr>
                  <a:t>ml</a:t>
                </a:r>
                <a:endParaRPr lang="th-TH" sz="2200" dirty="0">
                  <a:solidFill>
                    <a:schemeClr val="bg1"/>
                  </a:solidFill>
                  <a:latin typeface="CmPrasanmit" panose="02000000000000000000" pitchFamily="2" charset="-34"/>
                  <a:cs typeface="CmPrasanmit" panose="02000000000000000000" pitchFamily="2" charset="-34"/>
                </a:endParaRPr>
              </a:p>
            </p:txBody>
          </p:sp>
        </p:grpSp>
      </p:grpSp>
      <p:grpSp>
        <p:nvGrpSpPr>
          <p:cNvPr id="17" name="Group 16"/>
          <p:cNvGrpSpPr/>
          <p:nvPr/>
        </p:nvGrpSpPr>
        <p:grpSpPr>
          <a:xfrm>
            <a:off x="7076331" y="3651284"/>
            <a:ext cx="3097107" cy="2559412"/>
            <a:chOff x="7850088" y="2896666"/>
            <a:chExt cx="3097107" cy="2559412"/>
          </a:xfrm>
        </p:grpSpPr>
        <p:pic>
          <p:nvPicPr>
            <p:cNvPr id="53" name="Picture 52"/>
            <p:cNvPicPr>
              <a:picLocks noChangeAspect="1"/>
            </p:cNvPicPr>
            <p:nvPr/>
          </p:nvPicPr>
          <p:blipFill>
            <a:blip r:embed="rId10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695102" y="3465195"/>
              <a:ext cx="2252093" cy="1942429"/>
            </a:xfrm>
            <a:prstGeom prst="rect">
              <a:avLst/>
            </a:prstGeom>
          </p:spPr>
        </p:pic>
        <p:pic>
          <p:nvPicPr>
            <p:cNvPr id="15" name="Picture 14"/>
            <p:cNvPicPr>
              <a:picLocks noChangeAspect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2378" t="4952" r="34969" b="7810"/>
            <a:stretch/>
          </p:blipFill>
          <p:spPr>
            <a:xfrm>
              <a:off x="7850088" y="2896666"/>
              <a:ext cx="704118" cy="2559412"/>
            </a:xfrm>
            <a:prstGeom prst="rect">
              <a:avLst/>
            </a:prstGeom>
          </p:spPr>
        </p:pic>
      </p:grpSp>
      <p:sp>
        <p:nvSpPr>
          <p:cNvPr id="55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7787768" y="3736520"/>
            <a:ext cx="3558705" cy="8499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กระบอกตวงขนาด 100 250 500 และ 1,000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7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7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7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80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81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82" name="รูปภาพ 8">
            <a:hlinkClick r:id="rId4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3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84" name="Google Shape;1193;p37">
            <a:hlinkClick r:id="rId18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85" name="Google Shape;1193;p37">
            <a:hlinkClick r:id="rId19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86" name="Google Shape;1193;p37">
            <a:hlinkClick r:id="rId20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87" name="Google Shape;1193;p37">
            <a:hlinkClick r:id="rId21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4767730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6250"/>
                            </p:stCondLst>
                            <p:childTnLst>
                              <p:par>
                                <p:cTn id="2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825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15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3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765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965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335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535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085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3285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41" grpId="0"/>
      <p:bldP spid="48" grpId="0"/>
      <p:bldP spid="50" grpId="0"/>
      <p:bldP spid="52" grpId="0"/>
      <p:bldP spid="55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292685" y="785487"/>
            <a:ext cx="8323356" cy="596715"/>
          </a:xfrm>
          <a:prstGeom prst="roundRect">
            <a:avLst>
              <a:gd name="adj" fmla="val 19226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1390560" y="770931"/>
            <a:ext cx="817435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ถ้าต้องการรู้ว่าน้ำส้มในเหยือกมีปริมาตรเท่าไร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ควรเลือกใช้เครื่องตวงชนิดใด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866360" y="1508864"/>
            <a:ext cx="8921032" cy="14773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ใช้กระบอกตวง หรือถ้วยตวงของเหลว</a:t>
            </a:r>
          </a:p>
          <a:p>
            <a:r>
              <a:rPr 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น้ำส้มในเหยือกน่าจะมีปริมาตร 1 ลิตร ถ้วยตวงกับกระบอกตวงจึงเหมาะสำหรับใช้</a:t>
            </a:r>
          </a:p>
          <a:p>
            <a:r>
              <a:rPr 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หาปริมาตรของน้ำส้มในเหยือก</a:t>
            </a:r>
          </a:p>
        </p:txBody>
      </p:sp>
      <p:sp>
        <p:nvSpPr>
          <p:cNvPr id="88" name="Google Shape;1790;p43">
            <a:extLst>
              <a:ext uri="{FF2B5EF4-FFF2-40B4-BE49-F238E27FC236}">
                <a16:creationId xmlns:a16="http://schemas.microsoft.com/office/drawing/2014/main" id="{FEF269BA-8CFF-4900-89F4-BF6DD00AB73D}"/>
              </a:ext>
            </a:extLst>
          </p:cNvPr>
          <p:cNvSpPr/>
          <p:nvPr/>
        </p:nvSpPr>
        <p:spPr>
          <a:xfrm rot="4117585" flipV="1">
            <a:off x="1372996" y="1463054"/>
            <a:ext cx="521766" cy="295103"/>
          </a:xfrm>
          <a:custGeom>
            <a:avLst/>
            <a:gdLst/>
            <a:ahLst/>
            <a:cxnLst/>
            <a:rect l="l" t="t" r="r" b="b"/>
            <a:pathLst>
              <a:path w="44201" h="14519" extrusionOk="0">
                <a:moveTo>
                  <a:pt x="36197" y="1"/>
                </a:moveTo>
                <a:cubicBezTo>
                  <a:pt x="35851" y="1"/>
                  <a:pt x="35604" y="208"/>
                  <a:pt x="35432" y="382"/>
                </a:cubicBezTo>
                <a:cubicBezTo>
                  <a:pt x="35081" y="736"/>
                  <a:pt x="35129" y="1375"/>
                  <a:pt x="35317" y="1732"/>
                </a:cubicBezTo>
                <a:cubicBezTo>
                  <a:pt x="35643" y="2347"/>
                  <a:pt x="35926" y="2985"/>
                  <a:pt x="36251" y="3595"/>
                </a:cubicBezTo>
                <a:cubicBezTo>
                  <a:pt x="36952" y="4915"/>
                  <a:pt x="37604" y="6259"/>
                  <a:pt x="38281" y="7591"/>
                </a:cubicBezTo>
                <a:cubicBezTo>
                  <a:pt x="38338" y="7706"/>
                  <a:pt x="38557" y="7776"/>
                  <a:pt x="38435" y="7949"/>
                </a:cubicBezTo>
                <a:cubicBezTo>
                  <a:pt x="38387" y="8016"/>
                  <a:pt x="38328" y="8035"/>
                  <a:pt x="38264" y="8035"/>
                </a:cubicBezTo>
                <a:cubicBezTo>
                  <a:pt x="38183" y="8035"/>
                  <a:pt x="38094" y="8005"/>
                  <a:pt x="38011" y="8005"/>
                </a:cubicBezTo>
                <a:cubicBezTo>
                  <a:pt x="37998" y="8005"/>
                  <a:pt x="37984" y="8006"/>
                  <a:pt x="37971" y="8008"/>
                </a:cubicBezTo>
                <a:cubicBezTo>
                  <a:pt x="37954" y="8010"/>
                  <a:pt x="37938" y="8011"/>
                  <a:pt x="37922" y="8011"/>
                </a:cubicBezTo>
                <a:cubicBezTo>
                  <a:pt x="37722" y="8011"/>
                  <a:pt x="37606" y="7819"/>
                  <a:pt x="37474" y="7686"/>
                </a:cubicBezTo>
                <a:cubicBezTo>
                  <a:pt x="37266" y="7480"/>
                  <a:pt x="37014" y="7279"/>
                  <a:pt x="36744" y="7279"/>
                </a:cubicBezTo>
                <a:cubicBezTo>
                  <a:pt x="36727" y="7279"/>
                  <a:pt x="36709" y="7279"/>
                  <a:pt x="36692" y="7281"/>
                </a:cubicBezTo>
                <a:cubicBezTo>
                  <a:pt x="36656" y="7284"/>
                  <a:pt x="36622" y="7286"/>
                  <a:pt x="36588" y="7286"/>
                </a:cubicBezTo>
                <a:cubicBezTo>
                  <a:pt x="36311" y="7286"/>
                  <a:pt x="36110" y="7173"/>
                  <a:pt x="35910" y="7015"/>
                </a:cubicBezTo>
                <a:cubicBezTo>
                  <a:pt x="35637" y="6796"/>
                  <a:pt x="35278" y="6764"/>
                  <a:pt x="34972" y="6596"/>
                </a:cubicBezTo>
                <a:cubicBezTo>
                  <a:pt x="34314" y="6236"/>
                  <a:pt x="33511" y="6105"/>
                  <a:pt x="32750" y="5983"/>
                </a:cubicBezTo>
                <a:cubicBezTo>
                  <a:pt x="32487" y="5940"/>
                  <a:pt x="32447" y="5702"/>
                  <a:pt x="32166" y="5658"/>
                </a:cubicBezTo>
                <a:cubicBezTo>
                  <a:pt x="31465" y="5549"/>
                  <a:pt x="30804" y="5218"/>
                  <a:pt x="30089" y="5110"/>
                </a:cubicBezTo>
                <a:cubicBezTo>
                  <a:pt x="29934" y="5086"/>
                  <a:pt x="29954" y="4822"/>
                  <a:pt x="29724" y="4822"/>
                </a:cubicBezTo>
                <a:cubicBezTo>
                  <a:pt x="29696" y="4822"/>
                  <a:pt x="29665" y="4826"/>
                  <a:pt x="29628" y="4835"/>
                </a:cubicBezTo>
                <a:cubicBezTo>
                  <a:pt x="29524" y="4860"/>
                  <a:pt x="29419" y="4870"/>
                  <a:pt x="29313" y="4870"/>
                </a:cubicBezTo>
                <a:cubicBezTo>
                  <a:pt x="28904" y="4870"/>
                  <a:pt x="28486" y="4719"/>
                  <a:pt x="28080" y="4681"/>
                </a:cubicBezTo>
                <a:cubicBezTo>
                  <a:pt x="27375" y="4614"/>
                  <a:pt x="26717" y="4238"/>
                  <a:pt x="25925" y="4238"/>
                </a:cubicBezTo>
                <a:cubicBezTo>
                  <a:pt x="25917" y="4238"/>
                  <a:pt x="25910" y="4238"/>
                  <a:pt x="25902" y="4238"/>
                </a:cubicBezTo>
                <a:cubicBezTo>
                  <a:pt x="25892" y="4238"/>
                  <a:pt x="25883" y="4238"/>
                  <a:pt x="25873" y="4238"/>
                </a:cubicBezTo>
                <a:cubicBezTo>
                  <a:pt x="25234" y="4238"/>
                  <a:pt x="24603" y="3994"/>
                  <a:pt x="23919" y="3994"/>
                </a:cubicBezTo>
                <a:cubicBezTo>
                  <a:pt x="23850" y="3994"/>
                  <a:pt x="23781" y="3997"/>
                  <a:pt x="23711" y="4002"/>
                </a:cubicBezTo>
                <a:cubicBezTo>
                  <a:pt x="23559" y="4014"/>
                  <a:pt x="23405" y="4019"/>
                  <a:pt x="23248" y="4019"/>
                </a:cubicBezTo>
                <a:cubicBezTo>
                  <a:pt x="22726" y="4019"/>
                  <a:pt x="22186" y="3962"/>
                  <a:pt x="21657" y="3896"/>
                </a:cubicBezTo>
                <a:cubicBezTo>
                  <a:pt x="21473" y="3872"/>
                  <a:pt x="21279" y="3862"/>
                  <a:pt x="21079" y="3862"/>
                </a:cubicBezTo>
                <a:cubicBezTo>
                  <a:pt x="20588" y="3862"/>
                  <a:pt x="20062" y="3924"/>
                  <a:pt x="19567" y="4004"/>
                </a:cubicBezTo>
                <a:cubicBezTo>
                  <a:pt x="19499" y="4015"/>
                  <a:pt x="19426" y="4019"/>
                  <a:pt x="19350" y="4019"/>
                </a:cubicBezTo>
                <a:cubicBezTo>
                  <a:pt x="19144" y="4019"/>
                  <a:pt x="18918" y="3989"/>
                  <a:pt x="18725" y="3989"/>
                </a:cubicBezTo>
                <a:cubicBezTo>
                  <a:pt x="18556" y="3989"/>
                  <a:pt x="18412" y="4012"/>
                  <a:pt x="18326" y="4098"/>
                </a:cubicBezTo>
                <a:cubicBezTo>
                  <a:pt x="18186" y="4238"/>
                  <a:pt x="18081" y="4294"/>
                  <a:pt x="17994" y="4294"/>
                </a:cubicBezTo>
                <a:cubicBezTo>
                  <a:pt x="17824" y="4294"/>
                  <a:pt x="17722" y="4083"/>
                  <a:pt x="17552" y="3875"/>
                </a:cubicBezTo>
                <a:lnTo>
                  <a:pt x="17552" y="3875"/>
                </a:lnTo>
                <a:cubicBezTo>
                  <a:pt x="17569" y="4206"/>
                  <a:pt x="17467" y="4362"/>
                  <a:pt x="17281" y="4362"/>
                </a:cubicBezTo>
                <a:cubicBezTo>
                  <a:pt x="17235" y="4362"/>
                  <a:pt x="17184" y="4353"/>
                  <a:pt x="17129" y="4334"/>
                </a:cubicBezTo>
                <a:cubicBezTo>
                  <a:pt x="16935" y="4269"/>
                  <a:pt x="16745" y="4243"/>
                  <a:pt x="16557" y="4243"/>
                </a:cubicBezTo>
                <a:cubicBezTo>
                  <a:pt x="16178" y="4243"/>
                  <a:pt x="15808" y="4349"/>
                  <a:pt x="15441" y="4454"/>
                </a:cubicBezTo>
                <a:cubicBezTo>
                  <a:pt x="15188" y="4526"/>
                  <a:pt x="14908" y="4679"/>
                  <a:pt x="14667" y="4679"/>
                </a:cubicBezTo>
                <a:cubicBezTo>
                  <a:pt x="14609" y="4679"/>
                  <a:pt x="14553" y="4670"/>
                  <a:pt x="14501" y="4649"/>
                </a:cubicBezTo>
                <a:cubicBezTo>
                  <a:pt x="14269" y="4556"/>
                  <a:pt x="14037" y="4519"/>
                  <a:pt x="13810" y="4519"/>
                </a:cubicBezTo>
                <a:cubicBezTo>
                  <a:pt x="13274" y="4519"/>
                  <a:pt x="12764" y="4726"/>
                  <a:pt x="12342" y="4886"/>
                </a:cubicBezTo>
                <a:cubicBezTo>
                  <a:pt x="11528" y="5195"/>
                  <a:pt x="10600" y="4963"/>
                  <a:pt x="9854" y="5531"/>
                </a:cubicBezTo>
                <a:cubicBezTo>
                  <a:pt x="9721" y="5634"/>
                  <a:pt x="9359" y="5717"/>
                  <a:pt x="9098" y="5787"/>
                </a:cubicBezTo>
                <a:cubicBezTo>
                  <a:pt x="8608" y="5919"/>
                  <a:pt x="8008" y="5695"/>
                  <a:pt x="7640" y="6248"/>
                </a:cubicBezTo>
                <a:cubicBezTo>
                  <a:pt x="7575" y="6344"/>
                  <a:pt x="7395" y="6364"/>
                  <a:pt x="7253" y="6402"/>
                </a:cubicBezTo>
                <a:cubicBezTo>
                  <a:pt x="6972" y="6477"/>
                  <a:pt x="6636" y="6455"/>
                  <a:pt x="6422" y="6553"/>
                </a:cubicBezTo>
                <a:cubicBezTo>
                  <a:pt x="5961" y="6762"/>
                  <a:pt x="5371" y="6725"/>
                  <a:pt x="5029" y="7164"/>
                </a:cubicBezTo>
                <a:cubicBezTo>
                  <a:pt x="4934" y="7286"/>
                  <a:pt x="4815" y="7318"/>
                  <a:pt x="4688" y="7318"/>
                </a:cubicBezTo>
                <a:cubicBezTo>
                  <a:pt x="4552" y="7318"/>
                  <a:pt x="4407" y="7282"/>
                  <a:pt x="4271" y="7282"/>
                </a:cubicBezTo>
                <a:cubicBezTo>
                  <a:pt x="4120" y="7282"/>
                  <a:pt x="3979" y="7326"/>
                  <a:pt x="3875" y="7511"/>
                </a:cubicBezTo>
                <a:cubicBezTo>
                  <a:pt x="3797" y="7650"/>
                  <a:pt x="3510" y="7552"/>
                  <a:pt x="3309" y="7640"/>
                </a:cubicBezTo>
                <a:cubicBezTo>
                  <a:pt x="2424" y="8028"/>
                  <a:pt x="1612" y="8461"/>
                  <a:pt x="841" y="9109"/>
                </a:cubicBezTo>
                <a:cubicBezTo>
                  <a:pt x="93" y="9738"/>
                  <a:pt x="124" y="10446"/>
                  <a:pt x="41" y="11189"/>
                </a:cubicBezTo>
                <a:cubicBezTo>
                  <a:pt x="0" y="11558"/>
                  <a:pt x="803" y="12313"/>
                  <a:pt x="1223" y="12313"/>
                </a:cubicBezTo>
                <a:cubicBezTo>
                  <a:pt x="1251" y="12313"/>
                  <a:pt x="1278" y="12310"/>
                  <a:pt x="1302" y="12303"/>
                </a:cubicBezTo>
                <a:cubicBezTo>
                  <a:pt x="1367" y="12284"/>
                  <a:pt x="1430" y="12276"/>
                  <a:pt x="1493" y="12276"/>
                </a:cubicBezTo>
                <a:cubicBezTo>
                  <a:pt x="1749" y="12276"/>
                  <a:pt x="1987" y="12402"/>
                  <a:pt x="2216" y="12402"/>
                </a:cubicBezTo>
                <a:cubicBezTo>
                  <a:pt x="2303" y="12402"/>
                  <a:pt x="2389" y="12384"/>
                  <a:pt x="2473" y="12335"/>
                </a:cubicBezTo>
                <a:cubicBezTo>
                  <a:pt x="3331" y="11826"/>
                  <a:pt x="4157" y="11263"/>
                  <a:pt x="5020" y="10757"/>
                </a:cubicBezTo>
                <a:cubicBezTo>
                  <a:pt x="5527" y="10459"/>
                  <a:pt x="6046" y="10157"/>
                  <a:pt x="6559" y="9881"/>
                </a:cubicBezTo>
                <a:cubicBezTo>
                  <a:pt x="7564" y="9341"/>
                  <a:pt x="8613" y="8888"/>
                  <a:pt x="9695" y="8525"/>
                </a:cubicBezTo>
                <a:cubicBezTo>
                  <a:pt x="11026" y="8081"/>
                  <a:pt x="12392" y="7721"/>
                  <a:pt x="13762" y="7413"/>
                </a:cubicBezTo>
                <a:cubicBezTo>
                  <a:pt x="15344" y="7056"/>
                  <a:pt x="16967" y="6861"/>
                  <a:pt x="18577" y="6795"/>
                </a:cubicBezTo>
                <a:cubicBezTo>
                  <a:pt x="19461" y="6759"/>
                  <a:pt x="20349" y="6706"/>
                  <a:pt x="21239" y="6706"/>
                </a:cubicBezTo>
                <a:cubicBezTo>
                  <a:pt x="21904" y="6706"/>
                  <a:pt x="22571" y="6736"/>
                  <a:pt x="23239" y="6826"/>
                </a:cubicBezTo>
                <a:cubicBezTo>
                  <a:pt x="24848" y="7042"/>
                  <a:pt x="26462" y="7238"/>
                  <a:pt x="28072" y="7458"/>
                </a:cubicBezTo>
                <a:cubicBezTo>
                  <a:pt x="28725" y="7547"/>
                  <a:pt x="29330" y="7773"/>
                  <a:pt x="29973" y="7878"/>
                </a:cubicBezTo>
                <a:cubicBezTo>
                  <a:pt x="30394" y="7947"/>
                  <a:pt x="30909" y="7944"/>
                  <a:pt x="31221" y="8102"/>
                </a:cubicBezTo>
                <a:cubicBezTo>
                  <a:pt x="32421" y="8711"/>
                  <a:pt x="33799" y="8800"/>
                  <a:pt x="34952" y="9460"/>
                </a:cubicBezTo>
                <a:cubicBezTo>
                  <a:pt x="35297" y="9656"/>
                  <a:pt x="35789" y="9413"/>
                  <a:pt x="35954" y="9797"/>
                </a:cubicBezTo>
                <a:cubicBezTo>
                  <a:pt x="36085" y="10103"/>
                  <a:pt x="36278" y="10026"/>
                  <a:pt x="36477" y="10086"/>
                </a:cubicBezTo>
                <a:cubicBezTo>
                  <a:pt x="36486" y="10089"/>
                  <a:pt x="36495" y="10090"/>
                  <a:pt x="36504" y="10090"/>
                </a:cubicBezTo>
                <a:cubicBezTo>
                  <a:pt x="36582" y="10090"/>
                  <a:pt x="36687" y="10015"/>
                  <a:pt x="36767" y="10015"/>
                </a:cubicBezTo>
                <a:cubicBezTo>
                  <a:pt x="36830" y="10015"/>
                  <a:pt x="36876" y="10061"/>
                  <a:pt x="36881" y="10224"/>
                </a:cubicBezTo>
                <a:cubicBezTo>
                  <a:pt x="36890" y="10487"/>
                  <a:pt x="36705" y="10617"/>
                  <a:pt x="36514" y="10655"/>
                </a:cubicBezTo>
                <a:cubicBezTo>
                  <a:pt x="35275" y="10901"/>
                  <a:pt x="34020" y="11068"/>
                  <a:pt x="32796" y="11372"/>
                </a:cubicBezTo>
                <a:cubicBezTo>
                  <a:pt x="32024" y="11565"/>
                  <a:pt x="31196" y="11406"/>
                  <a:pt x="30469" y="11779"/>
                </a:cubicBezTo>
                <a:cubicBezTo>
                  <a:pt x="30002" y="12019"/>
                  <a:pt x="29445" y="12258"/>
                  <a:pt x="29281" y="12756"/>
                </a:cubicBezTo>
                <a:cubicBezTo>
                  <a:pt x="29169" y="13098"/>
                  <a:pt x="29281" y="13635"/>
                  <a:pt x="29503" y="13929"/>
                </a:cubicBezTo>
                <a:cubicBezTo>
                  <a:pt x="29662" y="14142"/>
                  <a:pt x="29894" y="14462"/>
                  <a:pt x="30213" y="14462"/>
                </a:cubicBezTo>
                <a:cubicBezTo>
                  <a:pt x="30343" y="14462"/>
                  <a:pt x="30487" y="14410"/>
                  <a:pt x="30647" y="14275"/>
                </a:cubicBezTo>
                <a:cubicBezTo>
                  <a:pt x="30677" y="14249"/>
                  <a:pt x="30710" y="14238"/>
                  <a:pt x="30743" y="14238"/>
                </a:cubicBezTo>
                <a:cubicBezTo>
                  <a:pt x="30808" y="14238"/>
                  <a:pt x="30872" y="14283"/>
                  <a:pt x="30913" y="14346"/>
                </a:cubicBezTo>
                <a:cubicBezTo>
                  <a:pt x="30999" y="14478"/>
                  <a:pt x="31096" y="14518"/>
                  <a:pt x="31199" y="14518"/>
                </a:cubicBezTo>
                <a:cubicBezTo>
                  <a:pt x="31320" y="14518"/>
                  <a:pt x="31449" y="14462"/>
                  <a:pt x="31571" y="14437"/>
                </a:cubicBezTo>
                <a:cubicBezTo>
                  <a:pt x="31823" y="14389"/>
                  <a:pt x="32059" y="14313"/>
                  <a:pt x="32330" y="14306"/>
                </a:cubicBezTo>
                <a:cubicBezTo>
                  <a:pt x="33216" y="14278"/>
                  <a:pt x="34130" y="14271"/>
                  <a:pt x="34981" y="14131"/>
                </a:cubicBezTo>
                <a:cubicBezTo>
                  <a:pt x="36376" y="13901"/>
                  <a:pt x="37801" y="13970"/>
                  <a:pt x="39171" y="13611"/>
                </a:cubicBezTo>
                <a:cubicBezTo>
                  <a:pt x="39272" y="13584"/>
                  <a:pt x="39375" y="13575"/>
                  <a:pt x="39479" y="13575"/>
                </a:cubicBezTo>
                <a:cubicBezTo>
                  <a:pt x="39748" y="13575"/>
                  <a:pt x="40020" y="13639"/>
                  <a:pt x="40269" y="13639"/>
                </a:cubicBezTo>
                <a:cubicBezTo>
                  <a:pt x="40380" y="13639"/>
                  <a:pt x="40487" y="13626"/>
                  <a:pt x="40588" y="13589"/>
                </a:cubicBezTo>
                <a:cubicBezTo>
                  <a:pt x="41499" y="13250"/>
                  <a:pt x="42509" y="13310"/>
                  <a:pt x="43375" y="12734"/>
                </a:cubicBezTo>
                <a:cubicBezTo>
                  <a:pt x="43924" y="12367"/>
                  <a:pt x="44200" y="12054"/>
                  <a:pt x="44036" y="11400"/>
                </a:cubicBezTo>
                <a:cubicBezTo>
                  <a:pt x="43807" y="10484"/>
                  <a:pt x="43329" y="9662"/>
                  <a:pt x="42943" y="8833"/>
                </a:cubicBezTo>
                <a:cubicBezTo>
                  <a:pt x="42506" y="7890"/>
                  <a:pt x="41964" y="6937"/>
                  <a:pt x="41283" y="6114"/>
                </a:cubicBezTo>
                <a:cubicBezTo>
                  <a:pt x="40851" y="5593"/>
                  <a:pt x="40626" y="4948"/>
                  <a:pt x="40264" y="4392"/>
                </a:cubicBezTo>
                <a:cubicBezTo>
                  <a:pt x="39940" y="3895"/>
                  <a:pt x="39533" y="3435"/>
                  <a:pt x="39257" y="2910"/>
                </a:cubicBezTo>
                <a:cubicBezTo>
                  <a:pt x="39045" y="2508"/>
                  <a:pt x="38718" y="2229"/>
                  <a:pt x="38477" y="1881"/>
                </a:cubicBezTo>
                <a:cubicBezTo>
                  <a:pt x="37930" y="1086"/>
                  <a:pt x="37472" y="274"/>
                  <a:pt x="36414" y="27"/>
                </a:cubicBezTo>
                <a:cubicBezTo>
                  <a:pt x="36337" y="9"/>
                  <a:pt x="36265" y="1"/>
                  <a:pt x="36197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4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2090971" y="3804504"/>
            <a:ext cx="7277764" cy="596715"/>
          </a:xfrm>
          <a:prstGeom prst="roundRect">
            <a:avLst>
              <a:gd name="adj" fmla="val 19226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2261416" y="3789948"/>
            <a:ext cx="686408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ใช้ช้อนตวงหาปริมาตรของน้ำส้มในเหยือกได้หรือไม่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664646" y="4498853"/>
            <a:ext cx="767069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ถ้าใช้ช้อนตวง ต้องตวงหลายครั้ง อาจทำให้ผลการตวงคลาดเคลื่อนจาก</a:t>
            </a:r>
          </a:p>
          <a:p>
            <a:r>
              <a:rPr 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ปริมาตรจริง การเลือกใช้ช้อนตวงจึงไม่เหมาะสม</a:t>
            </a:r>
          </a:p>
        </p:txBody>
      </p:sp>
      <p:sp>
        <p:nvSpPr>
          <p:cNvPr id="97" name="Google Shape;1790;p43">
            <a:extLst>
              <a:ext uri="{FF2B5EF4-FFF2-40B4-BE49-F238E27FC236}">
                <a16:creationId xmlns:a16="http://schemas.microsoft.com/office/drawing/2014/main" id="{FEF269BA-8CFF-4900-89F4-BF6DD00AB73D}"/>
              </a:ext>
            </a:extLst>
          </p:cNvPr>
          <p:cNvSpPr/>
          <p:nvPr/>
        </p:nvSpPr>
        <p:spPr>
          <a:xfrm rot="4117585" flipV="1">
            <a:off x="2171282" y="4482071"/>
            <a:ext cx="521766" cy="295103"/>
          </a:xfrm>
          <a:custGeom>
            <a:avLst/>
            <a:gdLst/>
            <a:ahLst/>
            <a:cxnLst/>
            <a:rect l="l" t="t" r="r" b="b"/>
            <a:pathLst>
              <a:path w="44201" h="14519" extrusionOk="0">
                <a:moveTo>
                  <a:pt x="36197" y="1"/>
                </a:moveTo>
                <a:cubicBezTo>
                  <a:pt x="35851" y="1"/>
                  <a:pt x="35604" y="208"/>
                  <a:pt x="35432" y="382"/>
                </a:cubicBezTo>
                <a:cubicBezTo>
                  <a:pt x="35081" y="736"/>
                  <a:pt x="35129" y="1375"/>
                  <a:pt x="35317" y="1732"/>
                </a:cubicBezTo>
                <a:cubicBezTo>
                  <a:pt x="35643" y="2347"/>
                  <a:pt x="35926" y="2985"/>
                  <a:pt x="36251" y="3595"/>
                </a:cubicBezTo>
                <a:cubicBezTo>
                  <a:pt x="36952" y="4915"/>
                  <a:pt x="37604" y="6259"/>
                  <a:pt x="38281" y="7591"/>
                </a:cubicBezTo>
                <a:cubicBezTo>
                  <a:pt x="38338" y="7706"/>
                  <a:pt x="38557" y="7776"/>
                  <a:pt x="38435" y="7949"/>
                </a:cubicBezTo>
                <a:cubicBezTo>
                  <a:pt x="38387" y="8016"/>
                  <a:pt x="38328" y="8035"/>
                  <a:pt x="38264" y="8035"/>
                </a:cubicBezTo>
                <a:cubicBezTo>
                  <a:pt x="38183" y="8035"/>
                  <a:pt x="38094" y="8005"/>
                  <a:pt x="38011" y="8005"/>
                </a:cubicBezTo>
                <a:cubicBezTo>
                  <a:pt x="37998" y="8005"/>
                  <a:pt x="37984" y="8006"/>
                  <a:pt x="37971" y="8008"/>
                </a:cubicBezTo>
                <a:cubicBezTo>
                  <a:pt x="37954" y="8010"/>
                  <a:pt x="37938" y="8011"/>
                  <a:pt x="37922" y="8011"/>
                </a:cubicBezTo>
                <a:cubicBezTo>
                  <a:pt x="37722" y="8011"/>
                  <a:pt x="37606" y="7819"/>
                  <a:pt x="37474" y="7686"/>
                </a:cubicBezTo>
                <a:cubicBezTo>
                  <a:pt x="37266" y="7480"/>
                  <a:pt x="37014" y="7279"/>
                  <a:pt x="36744" y="7279"/>
                </a:cubicBezTo>
                <a:cubicBezTo>
                  <a:pt x="36727" y="7279"/>
                  <a:pt x="36709" y="7279"/>
                  <a:pt x="36692" y="7281"/>
                </a:cubicBezTo>
                <a:cubicBezTo>
                  <a:pt x="36656" y="7284"/>
                  <a:pt x="36622" y="7286"/>
                  <a:pt x="36588" y="7286"/>
                </a:cubicBezTo>
                <a:cubicBezTo>
                  <a:pt x="36311" y="7286"/>
                  <a:pt x="36110" y="7173"/>
                  <a:pt x="35910" y="7015"/>
                </a:cubicBezTo>
                <a:cubicBezTo>
                  <a:pt x="35637" y="6796"/>
                  <a:pt x="35278" y="6764"/>
                  <a:pt x="34972" y="6596"/>
                </a:cubicBezTo>
                <a:cubicBezTo>
                  <a:pt x="34314" y="6236"/>
                  <a:pt x="33511" y="6105"/>
                  <a:pt x="32750" y="5983"/>
                </a:cubicBezTo>
                <a:cubicBezTo>
                  <a:pt x="32487" y="5940"/>
                  <a:pt x="32447" y="5702"/>
                  <a:pt x="32166" y="5658"/>
                </a:cubicBezTo>
                <a:cubicBezTo>
                  <a:pt x="31465" y="5549"/>
                  <a:pt x="30804" y="5218"/>
                  <a:pt x="30089" y="5110"/>
                </a:cubicBezTo>
                <a:cubicBezTo>
                  <a:pt x="29934" y="5086"/>
                  <a:pt x="29954" y="4822"/>
                  <a:pt x="29724" y="4822"/>
                </a:cubicBezTo>
                <a:cubicBezTo>
                  <a:pt x="29696" y="4822"/>
                  <a:pt x="29665" y="4826"/>
                  <a:pt x="29628" y="4835"/>
                </a:cubicBezTo>
                <a:cubicBezTo>
                  <a:pt x="29524" y="4860"/>
                  <a:pt x="29419" y="4870"/>
                  <a:pt x="29313" y="4870"/>
                </a:cubicBezTo>
                <a:cubicBezTo>
                  <a:pt x="28904" y="4870"/>
                  <a:pt x="28486" y="4719"/>
                  <a:pt x="28080" y="4681"/>
                </a:cubicBezTo>
                <a:cubicBezTo>
                  <a:pt x="27375" y="4614"/>
                  <a:pt x="26717" y="4238"/>
                  <a:pt x="25925" y="4238"/>
                </a:cubicBezTo>
                <a:cubicBezTo>
                  <a:pt x="25917" y="4238"/>
                  <a:pt x="25910" y="4238"/>
                  <a:pt x="25902" y="4238"/>
                </a:cubicBezTo>
                <a:cubicBezTo>
                  <a:pt x="25892" y="4238"/>
                  <a:pt x="25883" y="4238"/>
                  <a:pt x="25873" y="4238"/>
                </a:cubicBezTo>
                <a:cubicBezTo>
                  <a:pt x="25234" y="4238"/>
                  <a:pt x="24603" y="3994"/>
                  <a:pt x="23919" y="3994"/>
                </a:cubicBezTo>
                <a:cubicBezTo>
                  <a:pt x="23850" y="3994"/>
                  <a:pt x="23781" y="3997"/>
                  <a:pt x="23711" y="4002"/>
                </a:cubicBezTo>
                <a:cubicBezTo>
                  <a:pt x="23559" y="4014"/>
                  <a:pt x="23405" y="4019"/>
                  <a:pt x="23248" y="4019"/>
                </a:cubicBezTo>
                <a:cubicBezTo>
                  <a:pt x="22726" y="4019"/>
                  <a:pt x="22186" y="3962"/>
                  <a:pt x="21657" y="3896"/>
                </a:cubicBezTo>
                <a:cubicBezTo>
                  <a:pt x="21473" y="3872"/>
                  <a:pt x="21279" y="3862"/>
                  <a:pt x="21079" y="3862"/>
                </a:cubicBezTo>
                <a:cubicBezTo>
                  <a:pt x="20588" y="3862"/>
                  <a:pt x="20062" y="3924"/>
                  <a:pt x="19567" y="4004"/>
                </a:cubicBezTo>
                <a:cubicBezTo>
                  <a:pt x="19499" y="4015"/>
                  <a:pt x="19426" y="4019"/>
                  <a:pt x="19350" y="4019"/>
                </a:cubicBezTo>
                <a:cubicBezTo>
                  <a:pt x="19144" y="4019"/>
                  <a:pt x="18918" y="3989"/>
                  <a:pt x="18725" y="3989"/>
                </a:cubicBezTo>
                <a:cubicBezTo>
                  <a:pt x="18556" y="3989"/>
                  <a:pt x="18412" y="4012"/>
                  <a:pt x="18326" y="4098"/>
                </a:cubicBezTo>
                <a:cubicBezTo>
                  <a:pt x="18186" y="4238"/>
                  <a:pt x="18081" y="4294"/>
                  <a:pt x="17994" y="4294"/>
                </a:cubicBezTo>
                <a:cubicBezTo>
                  <a:pt x="17824" y="4294"/>
                  <a:pt x="17722" y="4083"/>
                  <a:pt x="17552" y="3875"/>
                </a:cubicBezTo>
                <a:lnTo>
                  <a:pt x="17552" y="3875"/>
                </a:lnTo>
                <a:cubicBezTo>
                  <a:pt x="17569" y="4206"/>
                  <a:pt x="17467" y="4362"/>
                  <a:pt x="17281" y="4362"/>
                </a:cubicBezTo>
                <a:cubicBezTo>
                  <a:pt x="17235" y="4362"/>
                  <a:pt x="17184" y="4353"/>
                  <a:pt x="17129" y="4334"/>
                </a:cubicBezTo>
                <a:cubicBezTo>
                  <a:pt x="16935" y="4269"/>
                  <a:pt x="16745" y="4243"/>
                  <a:pt x="16557" y="4243"/>
                </a:cubicBezTo>
                <a:cubicBezTo>
                  <a:pt x="16178" y="4243"/>
                  <a:pt x="15808" y="4349"/>
                  <a:pt x="15441" y="4454"/>
                </a:cubicBezTo>
                <a:cubicBezTo>
                  <a:pt x="15188" y="4526"/>
                  <a:pt x="14908" y="4679"/>
                  <a:pt x="14667" y="4679"/>
                </a:cubicBezTo>
                <a:cubicBezTo>
                  <a:pt x="14609" y="4679"/>
                  <a:pt x="14553" y="4670"/>
                  <a:pt x="14501" y="4649"/>
                </a:cubicBezTo>
                <a:cubicBezTo>
                  <a:pt x="14269" y="4556"/>
                  <a:pt x="14037" y="4519"/>
                  <a:pt x="13810" y="4519"/>
                </a:cubicBezTo>
                <a:cubicBezTo>
                  <a:pt x="13274" y="4519"/>
                  <a:pt x="12764" y="4726"/>
                  <a:pt x="12342" y="4886"/>
                </a:cubicBezTo>
                <a:cubicBezTo>
                  <a:pt x="11528" y="5195"/>
                  <a:pt x="10600" y="4963"/>
                  <a:pt x="9854" y="5531"/>
                </a:cubicBezTo>
                <a:cubicBezTo>
                  <a:pt x="9721" y="5634"/>
                  <a:pt x="9359" y="5717"/>
                  <a:pt x="9098" y="5787"/>
                </a:cubicBezTo>
                <a:cubicBezTo>
                  <a:pt x="8608" y="5919"/>
                  <a:pt x="8008" y="5695"/>
                  <a:pt x="7640" y="6248"/>
                </a:cubicBezTo>
                <a:cubicBezTo>
                  <a:pt x="7575" y="6344"/>
                  <a:pt x="7395" y="6364"/>
                  <a:pt x="7253" y="6402"/>
                </a:cubicBezTo>
                <a:cubicBezTo>
                  <a:pt x="6972" y="6477"/>
                  <a:pt x="6636" y="6455"/>
                  <a:pt x="6422" y="6553"/>
                </a:cubicBezTo>
                <a:cubicBezTo>
                  <a:pt x="5961" y="6762"/>
                  <a:pt x="5371" y="6725"/>
                  <a:pt x="5029" y="7164"/>
                </a:cubicBezTo>
                <a:cubicBezTo>
                  <a:pt x="4934" y="7286"/>
                  <a:pt x="4815" y="7318"/>
                  <a:pt x="4688" y="7318"/>
                </a:cubicBezTo>
                <a:cubicBezTo>
                  <a:pt x="4552" y="7318"/>
                  <a:pt x="4407" y="7282"/>
                  <a:pt x="4271" y="7282"/>
                </a:cubicBezTo>
                <a:cubicBezTo>
                  <a:pt x="4120" y="7282"/>
                  <a:pt x="3979" y="7326"/>
                  <a:pt x="3875" y="7511"/>
                </a:cubicBezTo>
                <a:cubicBezTo>
                  <a:pt x="3797" y="7650"/>
                  <a:pt x="3510" y="7552"/>
                  <a:pt x="3309" y="7640"/>
                </a:cubicBezTo>
                <a:cubicBezTo>
                  <a:pt x="2424" y="8028"/>
                  <a:pt x="1612" y="8461"/>
                  <a:pt x="841" y="9109"/>
                </a:cubicBezTo>
                <a:cubicBezTo>
                  <a:pt x="93" y="9738"/>
                  <a:pt x="124" y="10446"/>
                  <a:pt x="41" y="11189"/>
                </a:cubicBezTo>
                <a:cubicBezTo>
                  <a:pt x="0" y="11558"/>
                  <a:pt x="803" y="12313"/>
                  <a:pt x="1223" y="12313"/>
                </a:cubicBezTo>
                <a:cubicBezTo>
                  <a:pt x="1251" y="12313"/>
                  <a:pt x="1278" y="12310"/>
                  <a:pt x="1302" y="12303"/>
                </a:cubicBezTo>
                <a:cubicBezTo>
                  <a:pt x="1367" y="12284"/>
                  <a:pt x="1430" y="12276"/>
                  <a:pt x="1493" y="12276"/>
                </a:cubicBezTo>
                <a:cubicBezTo>
                  <a:pt x="1749" y="12276"/>
                  <a:pt x="1987" y="12402"/>
                  <a:pt x="2216" y="12402"/>
                </a:cubicBezTo>
                <a:cubicBezTo>
                  <a:pt x="2303" y="12402"/>
                  <a:pt x="2389" y="12384"/>
                  <a:pt x="2473" y="12335"/>
                </a:cubicBezTo>
                <a:cubicBezTo>
                  <a:pt x="3331" y="11826"/>
                  <a:pt x="4157" y="11263"/>
                  <a:pt x="5020" y="10757"/>
                </a:cubicBezTo>
                <a:cubicBezTo>
                  <a:pt x="5527" y="10459"/>
                  <a:pt x="6046" y="10157"/>
                  <a:pt x="6559" y="9881"/>
                </a:cubicBezTo>
                <a:cubicBezTo>
                  <a:pt x="7564" y="9341"/>
                  <a:pt x="8613" y="8888"/>
                  <a:pt x="9695" y="8525"/>
                </a:cubicBezTo>
                <a:cubicBezTo>
                  <a:pt x="11026" y="8081"/>
                  <a:pt x="12392" y="7721"/>
                  <a:pt x="13762" y="7413"/>
                </a:cubicBezTo>
                <a:cubicBezTo>
                  <a:pt x="15344" y="7056"/>
                  <a:pt x="16967" y="6861"/>
                  <a:pt x="18577" y="6795"/>
                </a:cubicBezTo>
                <a:cubicBezTo>
                  <a:pt x="19461" y="6759"/>
                  <a:pt x="20349" y="6706"/>
                  <a:pt x="21239" y="6706"/>
                </a:cubicBezTo>
                <a:cubicBezTo>
                  <a:pt x="21904" y="6706"/>
                  <a:pt x="22571" y="6736"/>
                  <a:pt x="23239" y="6826"/>
                </a:cubicBezTo>
                <a:cubicBezTo>
                  <a:pt x="24848" y="7042"/>
                  <a:pt x="26462" y="7238"/>
                  <a:pt x="28072" y="7458"/>
                </a:cubicBezTo>
                <a:cubicBezTo>
                  <a:pt x="28725" y="7547"/>
                  <a:pt x="29330" y="7773"/>
                  <a:pt x="29973" y="7878"/>
                </a:cubicBezTo>
                <a:cubicBezTo>
                  <a:pt x="30394" y="7947"/>
                  <a:pt x="30909" y="7944"/>
                  <a:pt x="31221" y="8102"/>
                </a:cubicBezTo>
                <a:cubicBezTo>
                  <a:pt x="32421" y="8711"/>
                  <a:pt x="33799" y="8800"/>
                  <a:pt x="34952" y="9460"/>
                </a:cubicBezTo>
                <a:cubicBezTo>
                  <a:pt x="35297" y="9656"/>
                  <a:pt x="35789" y="9413"/>
                  <a:pt x="35954" y="9797"/>
                </a:cubicBezTo>
                <a:cubicBezTo>
                  <a:pt x="36085" y="10103"/>
                  <a:pt x="36278" y="10026"/>
                  <a:pt x="36477" y="10086"/>
                </a:cubicBezTo>
                <a:cubicBezTo>
                  <a:pt x="36486" y="10089"/>
                  <a:pt x="36495" y="10090"/>
                  <a:pt x="36504" y="10090"/>
                </a:cubicBezTo>
                <a:cubicBezTo>
                  <a:pt x="36582" y="10090"/>
                  <a:pt x="36687" y="10015"/>
                  <a:pt x="36767" y="10015"/>
                </a:cubicBezTo>
                <a:cubicBezTo>
                  <a:pt x="36830" y="10015"/>
                  <a:pt x="36876" y="10061"/>
                  <a:pt x="36881" y="10224"/>
                </a:cubicBezTo>
                <a:cubicBezTo>
                  <a:pt x="36890" y="10487"/>
                  <a:pt x="36705" y="10617"/>
                  <a:pt x="36514" y="10655"/>
                </a:cubicBezTo>
                <a:cubicBezTo>
                  <a:pt x="35275" y="10901"/>
                  <a:pt x="34020" y="11068"/>
                  <a:pt x="32796" y="11372"/>
                </a:cubicBezTo>
                <a:cubicBezTo>
                  <a:pt x="32024" y="11565"/>
                  <a:pt x="31196" y="11406"/>
                  <a:pt x="30469" y="11779"/>
                </a:cubicBezTo>
                <a:cubicBezTo>
                  <a:pt x="30002" y="12019"/>
                  <a:pt x="29445" y="12258"/>
                  <a:pt x="29281" y="12756"/>
                </a:cubicBezTo>
                <a:cubicBezTo>
                  <a:pt x="29169" y="13098"/>
                  <a:pt x="29281" y="13635"/>
                  <a:pt x="29503" y="13929"/>
                </a:cubicBezTo>
                <a:cubicBezTo>
                  <a:pt x="29662" y="14142"/>
                  <a:pt x="29894" y="14462"/>
                  <a:pt x="30213" y="14462"/>
                </a:cubicBezTo>
                <a:cubicBezTo>
                  <a:pt x="30343" y="14462"/>
                  <a:pt x="30487" y="14410"/>
                  <a:pt x="30647" y="14275"/>
                </a:cubicBezTo>
                <a:cubicBezTo>
                  <a:pt x="30677" y="14249"/>
                  <a:pt x="30710" y="14238"/>
                  <a:pt x="30743" y="14238"/>
                </a:cubicBezTo>
                <a:cubicBezTo>
                  <a:pt x="30808" y="14238"/>
                  <a:pt x="30872" y="14283"/>
                  <a:pt x="30913" y="14346"/>
                </a:cubicBezTo>
                <a:cubicBezTo>
                  <a:pt x="30999" y="14478"/>
                  <a:pt x="31096" y="14518"/>
                  <a:pt x="31199" y="14518"/>
                </a:cubicBezTo>
                <a:cubicBezTo>
                  <a:pt x="31320" y="14518"/>
                  <a:pt x="31449" y="14462"/>
                  <a:pt x="31571" y="14437"/>
                </a:cubicBezTo>
                <a:cubicBezTo>
                  <a:pt x="31823" y="14389"/>
                  <a:pt x="32059" y="14313"/>
                  <a:pt x="32330" y="14306"/>
                </a:cubicBezTo>
                <a:cubicBezTo>
                  <a:pt x="33216" y="14278"/>
                  <a:pt x="34130" y="14271"/>
                  <a:pt x="34981" y="14131"/>
                </a:cubicBezTo>
                <a:cubicBezTo>
                  <a:pt x="36376" y="13901"/>
                  <a:pt x="37801" y="13970"/>
                  <a:pt x="39171" y="13611"/>
                </a:cubicBezTo>
                <a:cubicBezTo>
                  <a:pt x="39272" y="13584"/>
                  <a:pt x="39375" y="13575"/>
                  <a:pt x="39479" y="13575"/>
                </a:cubicBezTo>
                <a:cubicBezTo>
                  <a:pt x="39748" y="13575"/>
                  <a:pt x="40020" y="13639"/>
                  <a:pt x="40269" y="13639"/>
                </a:cubicBezTo>
                <a:cubicBezTo>
                  <a:pt x="40380" y="13639"/>
                  <a:pt x="40487" y="13626"/>
                  <a:pt x="40588" y="13589"/>
                </a:cubicBezTo>
                <a:cubicBezTo>
                  <a:pt x="41499" y="13250"/>
                  <a:pt x="42509" y="13310"/>
                  <a:pt x="43375" y="12734"/>
                </a:cubicBezTo>
                <a:cubicBezTo>
                  <a:pt x="43924" y="12367"/>
                  <a:pt x="44200" y="12054"/>
                  <a:pt x="44036" y="11400"/>
                </a:cubicBezTo>
                <a:cubicBezTo>
                  <a:pt x="43807" y="10484"/>
                  <a:pt x="43329" y="9662"/>
                  <a:pt x="42943" y="8833"/>
                </a:cubicBezTo>
                <a:cubicBezTo>
                  <a:pt x="42506" y="7890"/>
                  <a:pt x="41964" y="6937"/>
                  <a:pt x="41283" y="6114"/>
                </a:cubicBezTo>
                <a:cubicBezTo>
                  <a:pt x="40851" y="5593"/>
                  <a:pt x="40626" y="4948"/>
                  <a:pt x="40264" y="4392"/>
                </a:cubicBezTo>
                <a:cubicBezTo>
                  <a:pt x="39940" y="3895"/>
                  <a:pt x="39533" y="3435"/>
                  <a:pt x="39257" y="2910"/>
                </a:cubicBezTo>
                <a:cubicBezTo>
                  <a:pt x="39045" y="2508"/>
                  <a:pt x="38718" y="2229"/>
                  <a:pt x="38477" y="1881"/>
                </a:cubicBezTo>
                <a:cubicBezTo>
                  <a:pt x="37930" y="1086"/>
                  <a:pt x="37472" y="274"/>
                  <a:pt x="36414" y="27"/>
                </a:cubicBezTo>
                <a:cubicBezTo>
                  <a:pt x="36337" y="9"/>
                  <a:pt x="36265" y="1"/>
                  <a:pt x="36197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68735" y="249151"/>
            <a:ext cx="1070548" cy="1857239"/>
          </a:xfrm>
          <a:prstGeom prst="rect">
            <a:avLst/>
          </a:prstGeom>
        </p:spPr>
      </p:pic>
      <p:sp>
        <p:nvSpPr>
          <p:cNvPr id="2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2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2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2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2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27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2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3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3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3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190749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8250"/>
                            </p:stCondLst>
                            <p:childTnLst>
                              <p:par>
                                <p:cTn id="13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975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25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43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48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3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8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  <p:bldP spid="70" grpId="0"/>
      <p:bldP spid="2" grpId="0"/>
      <p:bldP spid="88" grpId="0" animBg="1"/>
      <p:bldP spid="94" grpId="0" animBg="1"/>
      <p:bldP spid="95" grpId="0"/>
      <p:bldP spid="96" grpId="0"/>
      <p:bldP spid="97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510248" y="3675317"/>
            <a:ext cx="9056152" cy="596715"/>
          </a:xfrm>
          <a:prstGeom prst="roundRect">
            <a:avLst>
              <a:gd name="adj" fmla="val 19226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1523999" y="3660761"/>
            <a:ext cx="904240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ถ้าต้องการน้ำเชื่อม 72 มิลลิลิตร จะเลือกใช้ถ้วยตวงหรือกระบอกตวง เพราะเหตุใด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6" name="TextBox 95"/>
          <p:cNvSpPr txBox="1"/>
          <p:nvPr/>
        </p:nvSpPr>
        <p:spPr>
          <a:xfrm>
            <a:off x="1927229" y="4369666"/>
            <a:ext cx="6700873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เลือกใช้กระบอกตวง เพราะมีขีดแสดงปริมาตร 72 มิลลิลิตร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และถ้วยตวงนี้ไม่สามารถวัดปริมาตรที่น้อยกว่า 100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97" name="Google Shape;1790;p43">
            <a:extLst>
              <a:ext uri="{FF2B5EF4-FFF2-40B4-BE49-F238E27FC236}">
                <a16:creationId xmlns:a16="http://schemas.microsoft.com/office/drawing/2014/main" id="{FEF269BA-8CFF-4900-89F4-BF6DD00AB73D}"/>
              </a:ext>
            </a:extLst>
          </p:cNvPr>
          <p:cNvSpPr/>
          <p:nvPr/>
        </p:nvSpPr>
        <p:spPr>
          <a:xfrm rot="4117585" flipV="1">
            <a:off x="1433865" y="4352884"/>
            <a:ext cx="521766" cy="295103"/>
          </a:xfrm>
          <a:custGeom>
            <a:avLst/>
            <a:gdLst/>
            <a:ahLst/>
            <a:cxnLst/>
            <a:rect l="l" t="t" r="r" b="b"/>
            <a:pathLst>
              <a:path w="44201" h="14519" extrusionOk="0">
                <a:moveTo>
                  <a:pt x="36197" y="1"/>
                </a:moveTo>
                <a:cubicBezTo>
                  <a:pt x="35851" y="1"/>
                  <a:pt x="35604" y="208"/>
                  <a:pt x="35432" y="382"/>
                </a:cubicBezTo>
                <a:cubicBezTo>
                  <a:pt x="35081" y="736"/>
                  <a:pt x="35129" y="1375"/>
                  <a:pt x="35317" y="1732"/>
                </a:cubicBezTo>
                <a:cubicBezTo>
                  <a:pt x="35643" y="2347"/>
                  <a:pt x="35926" y="2985"/>
                  <a:pt x="36251" y="3595"/>
                </a:cubicBezTo>
                <a:cubicBezTo>
                  <a:pt x="36952" y="4915"/>
                  <a:pt x="37604" y="6259"/>
                  <a:pt x="38281" y="7591"/>
                </a:cubicBezTo>
                <a:cubicBezTo>
                  <a:pt x="38338" y="7706"/>
                  <a:pt x="38557" y="7776"/>
                  <a:pt x="38435" y="7949"/>
                </a:cubicBezTo>
                <a:cubicBezTo>
                  <a:pt x="38387" y="8016"/>
                  <a:pt x="38328" y="8035"/>
                  <a:pt x="38264" y="8035"/>
                </a:cubicBezTo>
                <a:cubicBezTo>
                  <a:pt x="38183" y="8035"/>
                  <a:pt x="38094" y="8005"/>
                  <a:pt x="38011" y="8005"/>
                </a:cubicBezTo>
                <a:cubicBezTo>
                  <a:pt x="37998" y="8005"/>
                  <a:pt x="37984" y="8006"/>
                  <a:pt x="37971" y="8008"/>
                </a:cubicBezTo>
                <a:cubicBezTo>
                  <a:pt x="37954" y="8010"/>
                  <a:pt x="37938" y="8011"/>
                  <a:pt x="37922" y="8011"/>
                </a:cubicBezTo>
                <a:cubicBezTo>
                  <a:pt x="37722" y="8011"/>
                  <a:pt x="37606" y="7819"/>
                  <a:pt x="37474" y="7686"/>
                </a:cubicBezTo>
                <a:cubicBezTo>
                  <a:pt x="37266" y="7480"/>
                  <a:pt x="37014" y="7279"/>
                  <a:pt x="36744" y="7279"/>
                </a:cubicBezTo>
                <a:cubicBezTo>
                  <a:pt x="36727" y="7279"/>
                  <a:pt x="36709" y="7279"/>
                  <a:pt x="36692" y="7281"/>
                </a:cubicBezTo>
                <a:cubicBezTo>
                  <a:pt x="36656" y="7284"/>
                  <a:pt x="36622" y="7286"/>
                  <a:pt x="36588" y="7286"/>
                </a:cubicBezTo>
                <a:cubicBezTo>
                  <a:pt x="36311" y="7286"/>
                  <a:pt x="36110" y="7173"/>
                  <a:pt x="35910" y="7015"/>
                </a:cubicBezTo>
                <a:cubicBezTo>
                  <a:pt x="35637" y="6796"/>
                  <a:pt x="35278" y="6764"/>
                  <a:pt x="34972" y="6596"/>
                </a:cubicBezTo>
                <a:cubicBezTo>
                  <a:pt x="34314" y="6236"/>
                  <a:pt x="33511" y="6105"/>
                  <a:pt x="32750" y="5983"/>
                </a:cubicBezTo>
                <a:cubicBezTo>
                  <a:pt x="32487" y="5940"/>
                  <a:pt x="32447" y="5702"/>
                  <a:pt x="32166" y="5658"/>
                </a:cubicBezTo>
                <a:cubicBezTo>
                  <a:pt x="31465" y="5549"/>
                  <a:pt x="30804" y="5218"/>
                  <a:pt x="30089" y="5110"/>
                </a:cubicBezTo>
                <a:cubicBezTo>
                  <a:pt x="29934" y="5086"/>
                  <a:pt x="29954" y="4822"/>
                  <a:pt x="29724" y="4822"/>
                </a:cubicBezTo>
                <a:cubicBezTo>
                  <a:pt x="29696" y="4822"/>
                  <a:pt x="29665" y="4826"/>
                  <a:pt x="29628" y="4835"/>
                </a:cubicBezTo>
                <a:cubicBezTo>
                  <a:pt x="29524" y="4860"/>
                  <a:pt x="29419" y="4870"/>
                  <a:pt x="29313" y="4870"/>
                </a:cubicBezTo>
                <a:cubicBezTo>
                  <a:pt x="28904" y="4870"/>
                  <a:pt x="28486" y="4719"/>
                  <a:pt x="28080" y="4681"/>
                </a:cubicBezTo>
                <a:cubicBezTo>
                  <a:pt x="27375" y="4614"/>
                  <a:pt x="26717" y="4238"/>
                  <a:pt x="25925" y="4238"/>
                </a:cubicBezTo>
                <a:cubicBezTo>
                  <a:pt x="25917" y="4238"/>
                  <a:pt x="25910" y="4238"/>
                  <a:pt x="25902" y="4238"/>
                </a:cubicBezTo>
                <a:cubicBezTo>
                  <a:pt x="25892" y="4238"/>
                  <a:pt x="25883" y="4238"/>
                  <a:pt x="25873" y="4238"/>
                </a:cubicBezTo>
                <a:cubicBezTo>
                  <a:pt x="25234" y="4238"/>
                  <a:pt x="24603" y="3994"/>
                  <a:pt x="23919" y="3994"/>
                </a:cubicBezTo>
                <a:cubicBezTo>
                  <a:pt x="23850" y="3994"/>
                  <a:pt x="23781" y="3997"/>
                  <a:pt x="23711" y="4002"/>
                </a:cubicBezTo>
                <a:cubicBezTo>
                  <a:pt x="23559" y="4014"/>
                  <a:pt x="23405" y="4019"/>
                  <a:pt x="23248" y="4019"/>
                </a:cubicBezTo>
                <a:cubicBezTo>
                  <a:pt x="22726" y="4019"/>
                  <a:pt x="22186" y="3962"/>
                  <a:pt x="21657" y="3896"/>
                </a:cubicBezTo>
                <a:cubicBezTo>
                  <a:pt x="21473" y="3872"/>
                  <a:pt x="21279" y="3862"/>
                  <a:pt x="21079" y="3862"/>
                </a:cubicBezTo>
                <a:cubicBezTo>
                  <a:pt x="20588" y="3862"/>
                  <a:pt x="20062" y="3924"/>
                  <a:pt x="19567" y="4004"/>
                </a:cubicBezTo>
                <a:cubicBezTo>
                  <a:pt x="19499" y="4015"/>
                  <a:pt x="19426" y="4019"/>
                  <a:pt x="19350" y="4019"/>
                </a:cubicBezTo>
                <a:cubicBezTo>
                  <a:pt x="19144" y="4019"/>
                  <a:pt x="18918" y="3989"/>
                  <a:pt x="18725" y="3989"/>
                </a:cubicBezTo>
                <a:cubicBezTo>
                  <a:pt x="18556" y="3989"/>
                  <a:pt x="18412" y="4012"/>
                  <a:pt x="18326" y="4098"/>
                </a:cubicBezTo>
                <a:cubicBezTo>
                  <a:pt x="18186" y="4238"/>
                  <a:pt x="18081" y="4294"/>
                  <a:pt x="17994" y="4294"/>
                </a:cubicBezTo>
                <a:cubicBezTo>
                  <a:pt x="17824" y="4294"/>
                  <a:pt x="17722" y="4083"/>
                  <a:pt x="17552" y="3875"/>
                </a:cubicBezTo>
                <a:lnTo>
                  <a:pt x="17552" y="3875"/>
                </a:lnTo>
                <a:cubicBezTo>
                  <a:pt x="17569" y="4206"/>
                  <a:pt x="17467" y="4362"/>
                  <a:pt x="17281" y="4362"/>
                </a:cubicBezTo>
                <a:cubicBezTo>
                  <a:pt x="17235" y="4362"/>
                  <a:pt x="17184" y="4353"/>
                  <a:pt x="17129" y="4334"/>
                </a:cubicBezTo>
                <a:cubicBezTo>
                  <a:pt x="16935" y="4269"/>
                  <a:pt x="16745" y="4243"/>
                  <a:pt x="16557" y="4243"/>
                </a:cubicBezTo>
                <a:cubicBezTo>
                  <a:pt x="16178" y="4243"/>
                  <a:pt x="15808" y="4349"/>
                  <a:pt x="15441" y="4454"/>
                </a:cubicBezTo>
                <a:cubicBezTo>
                  <a:pt x="15188" y="4526"/>
                  <a:pt x="14908" y="4679"/>
                  <a:pt x="14667" y="4679"/>
                </a:cubicBezTo>
                <a:cubicBezTo>
                  <a:pt x="14609" y="4679"/>
                  <a:pt x="14553" y="4670"/>
                  <a:pt x="14501" y="4649"/>
                </a:cubicBezTo>
                <a:cubicBezTo>
                  <a:pt x="14269" y="4556"/>
                  <a:pt x="14037" y="4519"/>
                  <a:pt x="13810" y="4519"/>
                </a:cubicBezTo>
                <a:cubicBezTo>
                  <a:pt x="13274" y="4519"/>
                  <a:pt x="12764" y="4726"/>
                  <a:pt x="12342" y="4886"/>
                </a:cubicBezTo>
                <a:cubicBezTo>
                  <a:pt x="11528" y="5195"/>
                  <a:pt x="10600" y="4963"/>
                  <a:pt x="9854" y="5531"/>
                </a:cubicBezTo>
                <a:cubicBezTo>
                  <a:pt x="9721" y="5634"/>
                  <a:pt x="9359" y="5717"/>
                  <a:pt x="9098" y="5787"/>
                </a:cubicBezTo>
                <a:cubicBezTo>
                  <a:pt x="8608" y="5919"/>
                  <a:pt x="8008" y="5695"/>
                  <a:pt x="7640" y="6248"/>
                </a:cubicBezTo>
                <a:cubicBezTo>
                  <a:pt x="7575" y="6344"/>
                  <a:pt x="7395" y="6364"/>
                  <a:pt x="7253" y="6402"/>
                </a:cubicBezTo>
                <a:cubicBezTo>
                  <a:pt x="6972" y="6477"/>
                  <a:pt x="6636" y="6455"/>
                  <a:pt x="6422" y="6553"/>
                </a:cubicBezTo>
                <a:cubicBezTo>
                  <a:pt x="5961" y="6762"/>
                  <a:pt x="5371" y="6725"/>
                  <a:pt x="5029" y="7164"/>
                </a:cubicBezTo>
                <a:cubicBezTo>
                  <a:pt x="4934" y="7286"/>
                  <a:pt x="4815" y="7318"/>
                  <a:pt x="4688" y="7318"/>
                </a:cubicBezTo>
                <a:cubicBezTo>
                  <a:pt x="4552" y="7318"/>
                  <a:pt x="4407" y="7282"/>
                  <a:pt x="4271" y="7282"/>
                </a:cubicBezTo>
                <a:cubicBezTo>
                  <a:pt x="4120" y="7282"/>
                  <a:pt x="3979" y="7326"/>
                  <a:pt x="3875" y="7511"/>
                </a:cubicBezTo>
                <a:cubicBezTo>
                  <a:pt x="3797" y="7650"/>
                  <a:pt x="3510" y="7552"/>
                  <a:pt x="3309" y="7640"/>
                </a:cubicBezTo>
                <a:cubicBezTo>
                  <a:pt x="2424" y="8028"/>
                  <a:pt x="1612" y="8461"/>
                  <a:pt x="841" y="9109"/>
                </a:cubicBezTo>
                <a:cubicBezTo>
                  <a:pt x="93" y="9738"/>
                  <a:pt x="124" y="10446"/>
                  <a:pt x="41" y="11189"/>
                </a:cubicBezTo>
                <a:cubicBezTo>
                  <a:pt x="0" y="11558"/>
                  <a:pt x="803" y="12313"/>
                  <a:pt x="1223" y="12313"/>
                </a:cubicBezTo>
                <a:cubicBezTo>
                  <a:pt x="1251" y="12313"/>
                  <a:pt x="1278" y="12310"/>
                  <a:pt x="1302" y="12303"/>
                </a:cubicBezTo>
                <a:cubicBezTo>
                  <a:pt x="1367" y="12284"/>
                  <a:pt x="1430" y="12276"/>
                  <a:pt x="1493" y="12276"/>
                </a:cubicBezTo>
                <a:cubicBezTo>
                  <a:pt x="1749" y="12276"/>
                  <a:pt x="1987" y="12402"/>
                  <a:pt x="2216" y="12402"/>
                </a:cubicBezTo>
                <a:cubicBezTo>
                  <a:pt x="2303" y="12402"/>
                  <a:pt x="2389" y="12384"/>
                  <a:pt x="2473" y="12335"/>
                </a:cubicBezTo>
                <a:cubicBezTo>
                  <a:pt x="3331" y="11826"/>
                  <a:pt x="4157" y="11263"/>
                  <a:pt x="5020" y="10757"/>
                </a:cubicBezTo>
                <a:cubicBezTo>
                  <a:pt x="5527" y="10459"/>
                  <a:pt x="6046" y="10157"/>
                  <a:pt x="6559" y="9881"/>
                </a:cubicBezTo>
                <a:cubicBezTo>
                  <a:pt x="7564" y="9341"/>
                  <a:pt x="8613" y="8888"/>
                  <a:pt x="9695" y="8525"/>
                </a:cubicBezTo>
                <a:cubicBezTo>
                  <a:pt x="11026" y="8081"/>
                  <a:pt x="12392" y="7721"/>
                  <a:pt x="13762" y="7413"/>
                </a:cubicBezTo>
                <a:cubicBezTo>
                  <a:pt x="15344" y="7056"/>
                  <a:pt x="16967" y="6861"/>
                  <a:pt x="18577" y="6795"/>
                </a:cubicBezTo>
                <a:cubicBezTo>
                  <a:pt x="19461" y="6759"/>
                  <a:pt x="20349" y="6706"/>
                  <a:pt x="21239" y="6706"/>
                </a:cubicBezTo>
                <a:cubicBezTo>
                  <a:pt x="21904" y="6706"/>
                  <a:pt x="22571" y="6736"/>
                  <a:pt x="23239" y="6826"/>
                </a:cubicBezTo>
                <a:cubicBezTo>
                  <a:pt x="24848" y="7042"/>
                  <a:pt x="26462" y="7238"/>
                  <a:pt x="28072" y="7458"/>
                </a:cubicBezTo>
                <a:cubicBezTo>
                  <a:pt x="28725" y="7547"/>
                  <a:pt x="29330" y="7773"/>
                  <a:pt x="29973" y="7878"/>
                </a:cubicBezTo>
                <a:cubicBezTo>
                  <a:pt x="30394" y="7947"/>
                  <a:pt x="30909" y="7944"/>
                  <a:pt x="31221" y="8102"/>
                </a:cubicBezTo>
                <a:cubicBezTo>
                  <a:pt x="32421" y="8711"/>
                  <a:pt x="33799" y="8800"/>
                  <a:pt x="34952" y="9460"/>
                </a:cubicBezTo>
                <a:cubicBezTo>
                  <a:pt x="35297" y="9656"/>
                  <a:pt x="35789" y="9413"/>
                  <a:pt x="35954" y="9797"/>
                </a:cubicBezTo>
                <a:cubicBezTo>
                  <a:pt x="36085" y="10103"/>
                  <a:pt x="36278" y="10026"/>
                  <a:pt x="36477" y="10086"/>
                </a:cubicBezTo>
                <a:cubicBezTo>
                  <a:pt x="36486" y="10089"/>
                  <a:pt x="36495" y="10090"/>
                  <a:pt x="36504" y="10090"/>
                </a:cubicBezTo>
                <a:cubicBezTo>
                  <a:pt x="36582" y="10090"/>
                  <a:pt x="36687" y="10015"/>
                  <a:pt x="36767" y="10015"/>
                </a:cubicBezTo>
                <a:cubicBezTo>
                  <a:pt x="36830" y="10015"/>
                  <a:pt x="36876" y="10061"/>
                  <a:pt x="36881" y="10224"/>
                </a:cubicBezTo>
                <a:cubicBezTo>
                  <a:pt x="36890" y="10487"/>
                  <a:pt x="36705" y="10617"/>
                  <a:pt x="36514" y="10655"/>
                </a:cubicBezTo>
                <a:cubicBezTo>
                  <a:pt x="35275" y="10901"/>
                  <a:pt x="34020" y="11068"/>
                  <a:pt x="32796" y="11372"/>
                </a:cubicBezTo>
                <a:cubicBezTo>
                  <a:pt x="32024" y="11565"/>
                  <a:pt x="31196" y="11406"/>
                  <a:pt x="30469" y="11779"/>
                </a:cubicBezTo>
                <a:cubicBezTo>
                  <a:pt x="30002" y="12019"/>
                  <a:pt x="29445" y="12258"/>
                  <a:pt x="29281" y="12756"/>
                </a:cubicBezTo>
                <a:cubicBezTo>
                  <a:pt x="29169" y="13098"/>
                  <a:pt x="29281" y="13635"/>
                  <a:pt x="29503" y="13929"/>
                </a:cubicBezTo>
                <a:cubicBezTo>
                  <a:pt x="29662" y="14142"/>
                  <a:pt x="29894" y="14462"/>
                  <a:pt x="30213" y="14462"/>
                </a:cubicBezTo>
                <a:cubicBezTo>
                  <a:pt x="30343" y="14462"/>
                  <a:pt x="30487" y="14410"/>
                  <a:pt x="30647" y="14275"/>
                </a:cubicBezTo>
                <a:cubicBezTo>
                  <a:pt x="30677" y="14249"/>
                  <a:pt x="30710" y="14238"/>
                  <a:pt x="30743" y="14238"/>
                </a:cubicBezTo>
                <a:cubicBezTo>
                  <a:pt x="30808" y="14238"/>
                  <a:pt x="30872" y="14283"/>
                  <a:pt x="30913" y="14346"/>
                </a:cubicBezTo>
                <a:cubicBezTo>
                  <a:pt x="30999" y="14478"/>
                  <a:pt x="31096" y="14518"/>
                  <a:pt x="31199" y="14518"/>
                </a:cubicBezTo>
                <a:cubicBezTo>
                  <a:pt x="31320" y="14518"/>
                  <a:pt x="31449" y="14462"/>
                  <a:pt x="31571" y="14437"/>
                </a:cubicBezTo>
                <a:cubicBezTo>
                  <a:pt x="31823" y="14389"/>
                  <a:pt x="32059" y="14313"/>
                  <a:pt x="32330" y="14306"/>
                </a:cubicBezTo>
                <a:cubicBezTo>
                  <a:pt x="33216" y="14278"/>
                  <a:pt x="34130" y="14271"/>
                  <a:pt x="34981" y="14131"/>
                </a:cubicBezTo>
                <a:cubicBezTo>
                  <a:pt x="36376" y="13901"/>
                  <a:pt x="37801" y="13970"/>
                  <a:pt x="39171" y="13611"/>
                </a:cubicBezTo>
                <a:cubicBezTo>
                  <a:pt x="39272" y="13584"/>
                  <a:pt x="39375" y="13575"/>
                  <a:pt x="39479" y="13575"/>
                </a:cubicBezTo>
                <a:cubicBezTo>
                  <a:pt x="39748" y="13575"/>
                  <a:pt x="40020" y="13639"/>
                  <a:pt x="40269" y="13639"/>
                </a:cubicBezTo>
                <a:cubicBezTo>
                  <a:pt x="40380" y="13639"/>
                  <a:pt x="40487" y="13626"/>
                  <a:pt x="40588" y="13589"/>
                </a:cubicBezTo>
                <a:cubicBezTo>
                  <a:pt x="41499" y="13250"/>
                  <a:pt x="42509" y="13310"/>
                  <a:pt x="43375" y="12734"/>
                </a:cubicBezTo>
                <a:cubicBezTo>
                  <a:pt x="43924" y="12367"/>
                  <a:pt x="44200" y="12054"/>
                  <a:pt x="44036" y="11400"/>
                </a:cubicBezTo>
                <a:cubicBezTo>
                  <a:pt x="43807" y="10484"/>
                  <a:pt x="43329" y="9662"/>
                  <a:pt x="42943" y="8833"/>
                </a:cubicBezTo>
                <a:cubicBezTo>
                  <a:pt x="42506" y="7890"/>
                  <a:pt x="41964" y="6937"/>
                  <a:pt x="41283" y="6114"/>
                </a:cubicBezTo>
                <a:cubicBezTo>
                  <a:pt x="40851" y="5593"/>
                  <a:pt x="40626" y="4948"/>
                  <a:pt x="40264" y="4392"/>
                </a:cubicBezTo>
                <a:cubicBezTo>
                  <a:pt x="39940" y="3895"/>
                  <a:pt x="39533" y="3435"/>
                  <a:pt x="39257" y="2910"/>
                </a:cubicBezTo>
                <a:cubicBezTo>
                  <a:pt x="39045" y="2508"/>
                  <a:pt x="38718" y="2229"/>
                  <a:pt x="38477" y="1881"/>
                </a:cubicBezTo>
                <a:cubicBezTo>
                  <a:pt x="37930" y="1086"/>
                  <a:pt x="37472" y="274"/>
                  <a:pt x="36414" y="27"/>
                </a:cubicBezTo>
                <a:cubicBezTo>
                  <a:pt x="36337" y="9"/>
                  <a:pt x="36265" y="1"/>
                  <a:pt x="36197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6429" y="849829"/>
            <a:ext cx="4535415" cy="2489163"/>
          </a:xfrm>
          <a:prstGeom prst="rect">
            <a:avLst/>
          </a:prstGeom>
        </p:spPr>
      </p:pic>
      <p:sp>
        <p:nvSpPr>
          <p:cNvPr id="2" name="TextBox 1"/>
          <p:cNvSpPr txBox="1"/>
          <p:nvPr/>
        </p:nvSpPr>
        <p:spPr>
          <a:xfrm>
            <a:off x="2572855" y="2094410"/>
            <a:ext cx="105189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ถ้วยตวง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002816" y="1978296"/>
            <a:ext cx="152798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กระบอกตวง</a:t>
            </a:r>
          </a:p>
        </p:txBody>
      </p:sp>
      <p:sp>
        <p:nvSpPr>
          <p:cNvPr id="2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2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2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2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2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29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3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3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3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3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934653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98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3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 animBg="1"/>
      <p:bldP spid="95" grpId="0"/>
      <p:bldP spid="96" grpId="0"/>
      <p:bldP spid="97" grpId="0" animBg="1"/>
      <p:bldP spid="2" grpId="0"/>
      <p:bldP spid="23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Google Shape;4711;p51">
            <a:extLst>
              <a:ext uri="{FF2B5EF4-FFF2-40B4-BE49-F238E27FC236}">
                <a16:creationId xmlns:a16="http://schemas.microsoft.com/office/drawing/2014/main" id="{9634AEFA-EAF6-42C6-A44D-BE123F28ED10}"/>
              </a:ext>
            </a:extLst>
          </p:cNvPr>
          <p:cNvSpPr/>
          <p:nvPr/>
        </p:nvSpPr>
        <p:spPr>
          <a:xfrm>
            <a:off x="1510248" y="3675317"/>
            <a:ext cx="9056152" cy="596715"/>
          </a:xfrm>
          <a:prstGeom prst="roundRect">
            <a:avLst>
              <a:gd name="adj" fmla="val 19226"/>
            </a:avLst>
          </a:prstGeom>
          <a:solidFill>
            <a:srgbClr val="EBD6F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5" name="TextBox 94"/>
          <p:cNvSpPr txBox="1"/>
          <p:nvPr/>
        </p:nvSpPr>
        <p:spPr>
          <a:xfrm>
            <a:off x="1523999" y="3660761"/>
            <a:ext cx="904240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ถ้าต้องการนมสด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3 ลิตร จะเลือกใช้ถ้วยตวงหรือกระบอกตวง เพราะเหตุใด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6" name="TextBox 95"/>
          <p:cNvSpPr txBox="1"/>
          <p:nvPr/>
        </p:nvSpPr>
        <p:spPr>
          <a:xfrm>
            <a:off x="1927229" y="4369666"/>
            <a:ext cx="7864653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เลือกใช้ถ้วยตวง เพราะใช้ถ้วยตวงนี้ตวง 6 ครั้ง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จะได้ 3 ลิตร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แต่ถ้าใช้กระบอกตวงนี้ต้องตวง 30 ครั้ง จึงจะได้ 3 ลิตร ซึ่งไม่เหมาะสม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97" name="Google Shape;1790;p43">
            <a:extLst>
              <a:ext uri="{FF2B5EF4-FFF2-40B4-BE49-F238E27FC236}">
                <a16:creationId xmlns:a16="http://schemas.microsoft.com/office/drawing/2014/main" id="{FEF269BA-8CFF-4900-89F4-BF6DD00AB73D}"/>
              </a:ext>
            </a:extLst>
          </p:cNvPr>
          <p:cNvSpPr/>
          <p:nvPr/>
        </p:nvSpPr>
        <p:spPr>
          <a:xfrm rot="4117585" flipV="1">
            <a:off x="1433865" y="4352884"/>
            <a:ext cx="521766" cy="295103"/>
          </a:xfrm>
          <a:custGeom>
            <a:avLst/>
            <a:gdLst/>
            <a:ahLst/>
            <a:cxnLst/>
            <a:rect l="l" t="t" r="r" b="b"/>
            <a:pathLst>
              <a:path w="44201" h="14519" extrusionOk="0">
                <a:moveTo>
                  <a:pt x="36197" y="1"/>
                </a:moveTo>
                <a:cubicBezTo>
                  <a:pt x="35851" y="1"/>
                  <a:pt x="35604" y="208"/>
                  <a:pt x="35432" y="382"/>
                </a:cubicBezTo>
                <a:cubicBezTo>
                  <a:pt x="35081" y="736"/>
                  <a:pt x="35129" y="1375"/>
                  <a:pt x="35317" y="1732"/>
                </a:cubicBezTo>
                <a:cubicBezTo>
                  <a:pt x="35643" y="2347"/>
                  <a:pt x="35926" y="2985"/>
                  <a:pt x="36251" y="3595"/>
                </a:cubicBezTo>
                <a:cubicBezTo>
                  <a:pt x="36952" y="4915"/>
                  <a:pt x="37604" y="6259"/>
                  <a:pt x="38281" y="7591"/>
                </a:cubicBezTo>
                <a:cubicBezTo>
                  <a:pt x="38338" y="7706"/>
                  <a:pt x="38557" y="7776"/>
                  <a:pt x="38435" y="7949"/>
                </a:cubicBezTo>
                <a:cubicBezTo>
                  <a:pt x="38387" y="8016"/>
                  <a:pt x="38328" y="8035"/>
                  <a:pt x="38264" y="8035"/>
                </a:cubicBezTo>
                <a:cubicBezTo>
                  <a:pt x="38183" y="8035"/>
                  <a:pt x="38094" y="8005"/>
                  <a:pt x="38011" y="8005"/>
                </a:cubicBezTo>
                <a:cubicBezTo>
                  <a:pt x="37998" y="8005"/>
                  <a:pt x="37984" y="8006"/>
                  <a:pt x="37971" y="8008"/>
                </a:cubicBezTo>
                <a:cubicBezTo>
                  <a:pt x="37954" y="8010"/>
                  <a:pt x="37938" y="8011"/>
                  <a:pt x="37922" y="8011"/>
                </a:cubicBezTo>
                <a:cubicBezTo>
                  <a:pt x="37722" y="8011"/>
                  <a:pt x="37606" y="7819"/>
                  <a:pt x="37474" y="7686"/>
                </a:cubicBezTo>
                <a:cubicBezTo>
                  <a:pt x="37266" y="7480"/>
                  <a:pt x="37014" y="7279"/>
                  <a:pt x="36744" y="7279"/>
                </a:cubicBezTo>
                <a:cubicBezTo>
                  <a:pt x="36727" y="7279"/>
                  <a:pt x="36709" y="7279"/>
                  <a:pt x="36692" y="7281"/>
                </a:cubicBezTo>
                <a:cubicBezTo>
                  <a:pt x="36656" y="7284"/>
                  <a:pt x="36622" y="7286"/>
                  <a:pt x="36588" y="7286"/>
                </a:cubicBezTo>
                <a:cubicBezTo>
                  <a:pt x="36311" y="7286"/>
                  <a:pt x="36110" y="7173"/>
                  <a:pt x="35910" y="7015"/>
                </a:cubicBezTo>
                <a:cubicBezTo>
                  <a:pt x="35637" y="6796"/>
                  <a:pt x="35278" y="6764"/>
                  <a:pt x="34972" y="6596"/>
                </a:cubicBezTo>
                <a:cubicBezTo>
                  <a:pt x="34314" y="6236"/>
                  <a:pt x="33511" y="6105"/>
                  <a:pt x="32750" y="5983"/>
                </a:cubicBezTo>
                <a:cubicBezTo>
                  <a:pt x="32487" y="5940"/>
                  <a:pt x="32447" y="5702"/>
                  <a:pt x="32166" y="5658"/>
                </a:cubicBezTo>
                <a:cubicBezTo>
                  <a:pt x="31465" y="5549"/>
                  <a:pt x="30804" y="5218"/>
                  <a:pt x="30089" y="5110"/>
                </a:cubicBezTo>
                <a:cubicBezTo>
                  <a:pt x="29934" y="5086"/>
                  <a:pt x="29954" y="4822"/>
                  <a:pt x="29724" y="4822"/>
                </a:cubicBezTo>
                <a:cubicBezTo>
                  <a:pt x="29696" y="4822"/>
                  <a:pt x="29665" y="4826"/>
                  <a:pt x="29628" y="4835"/>
                </a:cubicBezTo>
                <a:cubicBezTo>
                  <a:pt x="29524" y="4860"/>
                  <a:pt x="29419" y="4870"/>
                  <a:pt x="29313" y="4870"/>
                </a:cubicBezTo>
                <a:cubicBezTo>
                  <a:pt x="28904" y="4870"/>
                  <a:pt x="28486" y="4719"/>
                  <a:pt x="28080" y="4681"/>
                </a:cubicBezTo>
                <a:cubicBezTo>
                  <a:pt x="27375" y="4614"/>
                  <a:pt x="26717" y="4238"/>
                  <a:pt x="25925" y="4238"/>
                </a:cubicBezTo>
                <a:cubicBezTo>
                  <a:pt x="25917" y="4238"/>
                  <a:pt x="25910" y="4238"/>
                  <a:pt x="25902" y="4238"/>
                </a:cubicBezTo>
                <a:cubicBezTo>
                  <a:pt x="25892" y="4238"/>
                  <a:pt x="25883" y="4238"/>
                  <a:pt x="25873" y="4238"/>
                </a:cubicBezTo>
                <a:cubicBezTo>
                  <a:pt x="25234" y="4238"/>
                  <a:pt x="24603" y="3994"/>
                  <a:pt x="23919" y="3994"/>
                </a:cubicBezTo>
                <a:cubicBezTo>
                  <a:pt x="23850" y="3994"/>
                  <a:pt x="23781" y="3997"/>
                  <a:pt x="23711" y="4002"/>
                </a:cubicBezTo>
                <a:cubicBezTo>
                  <a:pt x="23559" y="4014"/>
                  <a:pt x="23405" y="4019"/>
                  <a:pt x="23248" y="4019"/>
                </a:cubicBezTo>
                <a:cubicBezTo>
                  <a:pt x="22726" y="4019"/>
                  <a:pt x="22186" y="3962"/>
                  <a:pt x="21657" y="3896"/>
                </a:cubicBezTo>
                <a:cubicBezTo>
                  <a:pt x="21473" y="3872"/>
                  <a:pt x="21279" y="3862"/>
                  <a:pt x="21079" y="3862"/>
                </a:cubicBezTo>
                <a:cubicBezTo>
                  <a:pt x="20588" y="3862"/>
                  <a:pt x="20062" y="3924"/>
                  <a:pt x="19567" y="4004"/>
                </a:cubicBezTo>
                <a:cubicBezTo>
                  <a:pt x="19499" y="4015"/>
                  <a:pt x="19426" y="4019"/>
                  <a:pt x="19350" y="4019"/>
                </a:cubicBezTo>
                <a:cubicBezTo>
                  <a:pt x="19144" y="4019"/>
                  <a:pt x="18918" y="3989"/>
                  <a:pt x="18725" y="3989"/>
                </a:cubicBezTo>
                <a:cubicBezTo>
                  <a:pt x="18556" y="3989"/>
                  <a:pt x="18412" y="4012"/>
                  <a:pt x="18326" y="4098"/>
                </a:cubicBezTo>
                <a:cubicBezTo>
                  <a:pt x="18186" y="4238"/>
                  <a:pt x="18081" y="4294"/>
                  <a:pt x="17994" y="4294"/>
                </a:cubicBezTo>
                <a:cubicBezTo>
                  <a:pt x="17824" y="4294"/>
                  <a:pt x="17722" y="4083"/>
                  <a:pt x="17552" y="3875"/>
                </a:cubicBezTo>
                <a:lnTo>
                  <a:pt x="17552" y="3875"/>
                </a:lnTo>
                <a:cubicBezTo>
                  <a:pt x="17569" y="4206"/>
                  <a:pt x="17467" y="4362"/>
                  <a:pt x="17281" y="4362"/>
                </a:cubicBezTo>
                <a:cubicBezTo>
                  <a:pt x="17235" y="4362"/>
                  <a:pt x="17184" y="4353"/>
                  <a:pt x="17129" y="4334"/>
                </a:cubicBezTo>
                <a:cubicBezTo>
                  <a:pt x="16935" y="4269"/>
                  <a:pt x="16745" y="4243"/>
                  <a:pt x="16557" y="4243"/>
                </a:cubicBezTo>
                <a:cubicBezTo>
                  <a:pt x="16178" y="4243"/>
                  <a:pt x="15808" y="4349"/>
                  <a:pt x="15441" y="4454"/>
                </a:cubicBezTo>
                <a:cubicBezTo>
                  <a:pt x="15188" y="4526"/>
                  <a:pt x="14908" y="4679"/>
                  <a:pt x="14667" y="4679"/>
                </a:cubicBezTo>
                <a:cubicBezTo>
                  <a:pt x="14609" y="4679"/>
                  <a:pt x="14553" y="4670"/>
                  <a:pt x="14501" y="4649"/>
                </a:cubicBezTo>
                <a:cubicBezTo>
                  <a:pt x="14269" y="4556"/>
                  <a:pt x="14037" y="4519"/>
                  <a:pt x="13810" y="4519"/>
                </a:cubicBezTo>
                <a:cubicBezTo>
                  <a:pt x="13274" y="4519"/>
                  <a:pt x="12764" y="4726"/>
                  <a:pt x="12342" y="4886"/>
                </a:cubicBezTo>
                <a:cubicBezTo>
                  <a:pt x="11528" y="5195"/>
                  <a:pt x="10600" y="4963"/>
                  <a:pt x="9854" y="5531"/>
                </a:cubicBezTo>
                <a:cubicBezTo>
                  <a:pt x="9721" y="5634"/>
                  <a:pt x="9359" y="5717"/>
                  <a:pt x="9098" y="5787"/>
                </a:cubicBezTo>
                <a:cubicBezTo>
                  <a:pt x="8608" y="5919"/>
                  <a:pt x="8008" y="5695"/>
                  <a:pt x="7640" y="6248"/>
                </a:cubicBezTo>
                <a:cubicBezTo>
                  <a:pt x="7575" y="6344"/>
                  <a:pt x="7395" y="6364"/>
                  <a:pt x="7253" y="6402"/>
                </a:cubicBezTo>
                <a:cubicBezTo>
                  <a:pt x="6972" y="6477"/>
                  <a:pt x="6636" y="6455"/>
                  <a:pt x="6422" y="6553"/>
                </a:cubicBezTo>
                <a:cubicBezTo>
                  <a:pt x="5961" y="6762"/>
                  <a:pt x="5371" y="6725"/>
                  <a:pt x="5029" y="7164"/>
                </a:cubicBezTo>
                <a:cubicBezTo>
                  <a:pt x="4934" y="7286"/>
                  <a:pt x="4815" y="7318"/>
                  <a:pt x="4688" y="7318"/>
                </a:cubicBezTo>
                <a:cubicBezTo>
                  <a:pt x="4552" y="7318"/>
                  <a:pt x="4407" y="7282"/>
                  <a:pt x="4271" y="7282"/>
                </a:cubicBezTo>
                <a:cubicBezTo>
                  <a:pt x="4120" y="7282"/>
                  <a:pt x="3979" y="7326"/>
                  <a:pt x="3875" y="7511"/>
                </a:cubicBezTo>
                <a:cubicBezTo>
                  <a:pt x="3797" y="7650"/>
                  <a:pt x="3510" y="7552"/>
                  <a:pt x="3309" y="7640"/>
                </a:cubicBezTo>
                <a:cubicBezTo>
                  <a:pt x="2424" y="8028"/>
                  <a:pt x="1612" y="8461"/>
                  <a:pt x="841" y="9109"/>
                </a:cubicBezTo>
                <a:cubicBezTo>
                  <a:pt x="93" y="9738"/>
                  <a:pt x="124" y="10446"/>
                  <a:pt x="41" y="11189"/>
                </a:cubicBezTo>
                <a:cubicBezTo>
                  <a:pt x="0" y="11558"/>
                  <a:pt x="803" y="12313"/>
                  <a:pt x="1223" y="12313"/>
                </a:cubicBezTo>
                <a:cubicBezTo>
                  <a:pt x="1251" y="12313"/>
                  <a:pt x="1278" y="12310"/>
                  <a:pt x="1302" y="12303"/>
                </a:cubicBezTo>
                <a:cubicBezTo>
                  <a:pt x="1367" y="12284"/>
                  <a:pt x="1430" y="12276"/>
                  <a:pt x="1493" y="12276"/>
                </a:cubicBezTo>
                <a:cubicBezTo>
                  <a:pt x="1749" y="12276"/>
                  <a:pt x="1987" y="12402"/>
                  <a:pt x="2216" y="12402"/>
                </a:cubicBezTo>
                <a:cubicBezTo>
                  <a:pt x="2303" y="12402"/>
                  <a:pt x="2389" y="12384"/>
                  <a:pt x="2473" y="12335"/>
                </a:cubicBezTo>
                <a:cubicBezTo>
                  <a:pt x="3331" y="11826"/>
                  <a:pt x="4157" y="11263"/>
                  <a:pt x="5020" y="10757"/>
                </a:cubicBezTo>
                <a:cubicBezTo>
                  <a:pt x="5527" y="10459"/>
                  <a:pt x="6046" y="10157"/>
                  <a:pt x="6559" y="9881"/>
                </a:cubicBezTo>
                <a:cubicBezTo>
                  <a:pt x="7564" y="9341"/>
                  <a:pt x="8613" y="8888"/>
                  <a:pt x="9695" y="8525"/>
                </a:cubicBezTo>
                <a:cubicBezTo>
                  <a:pt x="11026" y="8081"/>
                  <a:pt x="12392" y="7721"/>
                  <a:pt x="13762" y="7413"/>
                </a:cubicBezTo>
                <a:cubicBezTo>
                  <a:pt x="15344" y="7056"/>
                  <a:pt x="16967" y="6861"/>
                  <a:pt x="18577" y="6795"/>
                </a:cubicBezTo>
                <a:cubicBezTo>
                  <a:pt x="19461" y="6759"/>
                  <a:pt x="20349" y="6706"/>
                  <a:pt x="21239" y="6706"/>
                </a:cubicBezTo>
                <a:cubicBezTo>
                  <a:pt x="21904" y="6706"/>
                  <a:pt x="22571" y="6736"/>
                  <a:pt x="23239" y="6826"/>
                </a:cubicBezTo>
                <a:cubicBezTo>
                  <a:pt x="24848" y="7042"/>
                  <a:pt x="26462" y="7238"/>
                  <a:pt x="28072" y="7458"/>
                </a:cubicBezTo>
                <a:cubicBezTo>
                  <a:pt x="28725" y="7547"/>
                  <a:pt x="29330" y="7773"/>
                  <a:pt x="29973" y="7878"/>
                </a:cubicBezTo>
                <a:cubicBezTo>
                  <a:pt x="30394" y="7947"/>
                  <a:pt x="30909" y="7944"/>
                  <a:pt x="31221" y="8102"/>
                </a:cubicBezTo>
                <a:cubicBezTo>
                  <a:pt x="32421" y="8711"/>
                  <a:pt x="33799" y="8800"/>
                  <a:pt x="34952" y="9460"/>
                </a:cubicBezTo>
                <a:cubicBezTo>
                  <a:pt x="35297" y="9656"/>
                  <a:pt x="35789" y="9413"/>
                  <a:pt x="35954" y="9797"/>
                </a:cubicBezTo>
                <a:cubicBezTo>
                  <a:pt x="36085" y="10103"/>
                  <a:pt x="36278" y="10026"/>
                  <a:pt x="36477" y="10086"/>
                </a:cubicBezTo>
                <a:cubicBezTo>
                  <a:pt x="36486" y="10089"/>
                  <a:pt x="36495" y="10090"/>
                  <a:pt x="36504" y="10090"/>
                </a:cubicBezTo>
                <a:cubicBezTo>
                  <a:pt x="36582" y="10090"/>
                  <a:pt x="36687" y="10015"/>
                  <a:pt x="36767" y="10015"/>
                </a:cubicBezTo>
                <a:cubicBezTo>
                  <a:pt x="36830" y="10015"/>
                  <a:pt x="36876" y="10061"/>
                  <a:pt x="36881" y="10224"/>
                </a:cubicBezTo>
                <a:cubicBezTo>
                  <a:pt x="36890" y="10487"/>
                  <a:pt x="36705" y="10617"/>
                  <a:pt x="36514" y="10655"/>
                </a:cubicBezTo>
                <a:cubicBezTo>
                  <a:pt x="35275" y="10901"/>
                  <a:pt x="34020" y="11068"/>
                  <a:pt x="32796" y="11372"/>
                </a:cubicBezTo>
                <a:cubicBezTo>
                  <a:pt x="32024" y="11565"/>
                  <a:pt x="31196" y="11406"/>
                  <a:pt x="30469" y="11779"/>
                </a:cubicBezTo>
                <a:cubicBezTo>
                  <a:pt x="30002" y="12019"/>
                  <a:pt x="29445" y="12258"/>
                  <a:pt x="29281" y="12756"/>
                </a:cubicBezTo>
                <a:cubicBezTo>
                  <a:pt x="29169" y="13098"/>
                  <a:pt x="29281" y="13635"/>
                  <a:pt x="29503" y="13929"/>
                </a:cubicBezTo>
                <a:cubicBezTo>
                  <a:pt x="29662" y="14142"/>
                  <a:pt x="29894" y="14462"/>
                  <a:pt x="30213" y="14462"/>
                </a:cubicBezTo>
                <a:cubicBezTo>
                  <a:pt x="30343" y="14462"/>
                  <a:pt x="30487" y="14410"/>
                  <a:pt x="30647" y="14275"/>
                </a:cubicBezTo>
                <a:cubicBezTo>
                  <a:pt x="30677" y="14249"/>
                  <a:pt x="30710" y="14238"/>
                  <a:pt x="30743" y="14238"/>
                </a:cubicBezTo>
                <a:cubicBezTo>
                  <a:pt x="30808" y="14238"/>
                  <a:pt x="30872" y="14283"/>
                  <a:pt x="30913" y="14346"/>
                </a:cubicBezTo>
                <a:cubicBezTo>
                  <a:pt x="30999" y="14478"/>
                  <a:pt x="31096" y="14518"/>
                  <a:pt x="31199" y="14518"/>
                </a:cubicBezTo>
                <a:cubicBezTo>
                  <a:pt x="31320" y="14518"/>
                  <a:pt x="31449" y="14462"/>
                  <a:pt x="31571" y="14437"/>
                </a:cubicBezTo>
                <a:cubicBezTo>
                  <a:pt x="31823" y="14389"/>
                  <a:pt x="32059" y="14313"/>
                  <a:pt x="32330" y="14306"/>
                </a:cubicBezTo>
                <a:cubicBezTo>
                  <a:pt x="33216" y="14278"/>
                  <a:pt x="34130" y="14271"/>
                  <a:pt x="34981" y="14131"/>
                </a:cubicBezTo>
                <a:cubicBezTo>
                  <a:pt x="36376" y="13901"/>
                  <a:pt x="37801" y="13970"/>
                  <a:pt x="39171" y="13611"/>
                </a:cubicBezTo>
                <a:cubicBezTo>
                  <a:pt x="39272" y="13584"/>
                  <a:pt x="39375" y="13575"/>
                  <a:pt x="39479" y="13575"/>
                </a:cubicBezTo>
                <a:cubicBezTo>
                  <a:pt x="39748" y="13575"/>
                  <a:pt x="40020" y="13639"/>
                  <a:pt x="40269" y="13639"/>
                </a:cubicBezTo>
                <a:cubicBezTo>
                  <a:pt x="40380" y="13639"/>
                  <a:pt x="40487" y="13626"/>
                  <a:pt x="40588" y="13589"/>
                </a:cubicBezTo>
                <a:cubicBezTo>
                  <a:pt x="41499" y="13250"/>
                  <a:pt x="42509" y="13310"/>
                  <a:pt x="43375" y="12734"/>
                </a:cubicBezTo>
                <a:cubicBezTo>
                  <a:pt x="43924" y="12367"/>
                  <a:pt x="44200" y="12054"/>
                  <a:pt x="44036" y="11400"/>
                </a:cubicBezTo>
                <a:cubicBezTo>
                  <a:pt x="43807" y="10484"/>
                  <a:pt x="43329" y="9662"/>
                  <a:pt x="42943" y="8833"/>
                </a:cubicBezTo>
                <a:cubicBezTo>
                  <a:pt x="42506" y="7890"/>
                  <a:pt x="41964" y="6937"/>
                  <a:pt x="41283" y="6114"/>
                </a:cubicBezTo>
                <a:cubicBezTo>
                  <a:pt x="40851" y="5593"/>
                  <a:pt x="40626" y="4948"/>
                  <a:pt x="40264" y="4392"/>
                </a:cubicBezTo>
                <a:cubicBezTo>
                  <a:pt x="39940" y="3895"/>
                  <a:pt x="39533" y="3435"/>
                  <a:pt x="39257" y="2910"/>
                </a:cubicBezTo>
                <a:cubicBezTo>
                  <a:pt x="39045" y="2508"/>
                  <a:pt x="38718" y="2229"/>
                  <a:pt x="38477" y="1881"/>
                </a:cubicBezTo>
                <a:cubicBezTo>
                  <a:pt x="37930" y="1086"/>
                  <a:pt x="37472" y="274"/>
                  <a:pt x="36414" y="27"/>
                </a:cubicBezTo>
                <a:cubicBezTo>
                  <a:pt x="36337" y="9"/>
                  <a:pt x="36265" y="1"/>
                  <a:pt x="36197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6429" y="849829"/>
            <a:ext cx="4535415" cy="2489163"/>
          </a:xfrm>
          <a:prstGeom prst="rect">
            <a:avLst/>
          </a:prstGeom>
        </p:spPr>
      </p:pic>
      <p:sp>
        <p:nvSpPr>
          <p:cNvPr id="2" name="TextBox 1"/>
          <p:cNvSpPr txBox="1"/>
          <p:nvPr/>
        </p:nvSpPr>
        <p:spPr>
          <a:xfrm>
            <a:off x="2572855" y="2094410"/>
            <a:ext cx="105189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ถ้วยตวง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8002816" y="1978296"/>
            <a:ext cx="152798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กระบอกตวง</a:t>
            </a:r>
          </a:p>
        </p:txBody>
      </p:sp>
      <p:sp>
        <p:nvSpPr>
          <p:cNvPr id="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4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1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1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1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1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0608392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25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75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 animBg="1"/>
      <p:bldP spid="95" grpId="0"/>
      <p:bldP spid="96" grpId="0"/>
      <p:bldP spid="97" grpId="0" animBg="1"/>
      <p:bldP spid="2" grpId="0"/>
      <p:bldP spid="23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3769846" y="288731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เลือกเครื่องตวงที่เหมาะสม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Comfortaa"/>
              <a:cs typeface="CmPrasanmit" panose="02000000000000000000" pitchFamily="2" charset="-34"/>
              <a:sym typeface="Comfortaa"/>
            </a:endParaRP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4406251" y="2815287"/>
            <a:ext cx="271099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น้ำมะนาว 30 มิลลิลิตร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319053" y="3344153"/>
            <a:ext cx="423064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ถ้วยตวงของเหลวขนาด 100 มิลลิลิตร</a:t>
            </a:r>
          </a:p>
        </p:txBody>
      </p:sp>
      <p:grpSp>
        <p:nvGrpSpPr>
          <p:cNvPr id="20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3769846" y="4238027"/>
            <a:ext cx="468000" cy="468000"/>
            <a:chOff x="1239484" y="1722687"/>
            <a:chExt cx="468000" cy="468000"/>
          </a:xfrm>
        </p:grpSpPr>
        <p:sp>
          <p:nvSpPr>
            <p:cNvPr id="20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8" name="TextBox 207"/>
          <p:cNvSpPr txBox="1"/>
          <p:nvPr/>
        </p:nvSpPr>
        <p:spPr>
          <a:xfrm>
            <a:off x="4377223" y="4166000"/>
            <a:ext cx="265008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น้ำดื่ม 1,600 มิลลิลิตร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4319053" y="4694866"/>
            <a:ext cx="428194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ถ้วยตวงของเหลวขนาด 500 มิลลิลิตร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2242132" y="1682288"/>
            <a:ext cx="706315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latin typeface="CmPrasanmit" panose="02000000000000000000" pitchFamily="2" charset="-34"/>
                <a:cs typeface="CmPrasanmit" panose="02000000000000000000" pitchFamily="2" charset="-34"/>
              </a:rPr>
              <a:t>ถ้วยตวงของเหลวขนาด 100 มิลลิลิตร และขนาด 500 มิลลิลิตร</a:t>
            </a:r>
          </a:p>
        </p:txBody>
      </p:sp>
      <p:sp>
        <p:nvSpPr>
          <p:cNvPr id="4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4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582880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09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70801" y="1614118"/>
            <a:ext cx="1398087" cy="2026856"/>
          </a:xfrm>
          <a:prstGeom prst="rect">
            <a:avLst/>
          </a:prstGeom>
        </p:spPr>
      </p:pic>
      <p:grpSp>
        <p:nvGrpSpPr>
          <p:cNvPr id="35" name="Group 34"/>
          <p:cNvGrpSpPr/>
          <p:nvPr/>
        </p:nvGrpSpPr>
        <p:grpSpPr>
          <a:xfrm>
            <a:off x="1965987" y="733754"/>
            <a:ext cx="7992236" cy="676692"/>
            <a:chOff x="1195307" y="760804"/>
            <a:chExt cx="3376693" cy="676692"/>
          </a:xfrm>
        </p:grpSpPr>
        <p:sp>
          <p:nvSpPr>
            <p:cNvPr id="36" name="Google Shape;4711;p51">
              <a:extLst>
                <a:ext uri="{FF2B5EF4-FFF2-40B4-BE49-F238E27FC236}">
                  <a16:creationId xmlns:a16="http://schemas.microsoft.com/office/drawing/2014/main" id="{9634AEFA-EAF6-42C6-A44D-BE123F28ED10}"/>
                </a:ext>
              </a:extLst>
            </p:cNvPr>
            <p:cNvSpPr/>
            <p:nvPr/>
          </p:nvSpPr>
          <p:spPr>
            <a:xfrm>
              <a:off x="1195307" y="760804"/>
              <a:ext cx="3376693" cy="676692"/>
            </a:xfrm>
            <a:prstGeom prst="roundRect">
              <a:avLst>
                <a:gd name="adj" fmla="val 40675"/>
              </a:avLst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1343090" y="781899"/>
              <a:ext cx="3109190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การวัดปริมาตรของสิ่งใด ควรใช้หน่วยปริมาตรให้เหมาะสม</a:t>
              </a:r>
            </a:p>
          </p:txBody>
        </p:sp>
      </p:grpSp>
      <p:sp>
        <p:nvSpPr>
          <p:cNvPr id="44" name="Rounded Rectangle 43"/>
          <p:cNvSpPr/>
          <p:nvPr/>
        </p:nvSpPr>
        <p:spPr>
          <a:xfrm>
            <a:off x="1213019" y="3774513"/>
            <a:ext cx="2970144" cy="999305"/>
          </a:xfrm>
          <a:prstGeom prst="roundRect">
            <a:avLst>
              <a:gd name="adj" fmla="val 19499"/>
            </a:avLst>
          </a:prstGeom>
          <a:solidFill>
            <a:srgbClr val="FFAFCD"/>
          </a:solidFill>
          <a:ln>
            <a:solidFill>
              <a:srgbClr val="FFAFC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5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1309195" y="3857539"/>
            <a:ext cx="2873968" cy="7595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น้ำยาล้างจาน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00206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 ลิตร 500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pic>
        <p:nvPicPr>
          <p:cNvPr id="38" name="Picture 37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92297" y="1794409"/>
            <a:ext cx="989037" cy="1124934"/>
          </a:xfrm>
          <a:prstGeom prst="rect">
            <a:avLst/>
          </a:prstGeom>
        </p:spPr>
      </p:pic>
      <p:sp>
        <p:nvSpPr>
          <p:cNvPr id="41" name="Rounded Rectangle 40"/>
          <p:cNvSpPr/>
          <p:nvPr/>
        </p:nvSpPr>
        <p:spPr>
          <a:xfrm>
            <a:off x="5682166" y="1948088"/>
            <a:ext cx="3306816" cy="685904"/>
          </a:xfrm>
          <a:prstGeom prst="roundRect">
            <a:avLst>
              <a:gd name="adj" fmla="val 19499"/>
            </a:avLst>
          </a:prstGeom>
          <a:solidFill>
            <a:srgbClr val="FFAFCD"/>
          </a:solidFill>
          <a:ln>
            <a:solidFill>
              <a:srgbClr val="FFAFC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7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5912664" y="1993522"/>
            <a:ext cx="2941996" cy="5213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นมกล่อง 250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pic>
        <p:nvPicPr>
          <p:cNvPr id="26" name="Picture 25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73556" y="2677534"/>
            <a:ext cx="521963" cy="988982"/>
          </a:xfrm>
          <a:prstGeom prst="rect">
            <a:avLst/>
          </a:prstGeom>
        </p:spPr>
      </p:pic>
      <p:sp>
        <p:nvSpPr>
          <p:cNvPr id="27" name="Rounded Rectangle 26"/>
          <p:cNvSpPr/>
          <p:nvPr/>
        </p:nvSpPr>
        <p:spPr>
          <a:xfrm>
            <a:off x="7892379" y="3779675"/>
            <a:ext cx="3306816" cy="685904"/>
          </a:xfrm>
          <a:prstGeom prst="roundRect">
            <a:avLst>
              <a:gd name="adj" fmla="val 19499"/>
            </a:avLst>
          </a:prstGeom>
          <a:solidFill>
            <a:srgbClr val="FFAFCD"/>
          </a:solidFill>
          <a:ln>
            <a:solidFill>
              <a:srgbClr val="FFAFC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8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8122877" y="3825109"/>
            <a:ext cx="2941996" cy="5213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ยาหลอดตา 20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pic>
        <p:nvPicPr>
          <p:cNvPr id="30" name="Picture 29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28081" y="2803312"/>
            <a:ext cx="1499366" cy="2537952"/>
          </a:xfrm>
          <a:prstGeom prst="rect">
            <a:avLst/>
          </a:prstGeom>
        </p:spPr>
      </p:pic>
      <p:sp>
        <p:nvSpPr>
          <p:cNvPr id="39" name="Rounded Rectangle 38"/>
          <p:cNvSpPr/>
          <p:nvPr/>
        </p:nvSpPr>
        <p:spPr>
          <a:xfrm>
            <a:off x="5267259" y="5465151"/>
            <a:ext cx="1958998" cy="685904"/>
          </a:xfrm>
          <a:prstGeom prst="roundRect">
            <a:avLst>
              <a:gd name="adj" fmla="val 19499"/>
            </a:avLst>
          </a:prstGeom>
          <a:solidFill>
            <a:srgbClr val="FFAFCD"/>
          </a:solidFill>
          <a:ln>
            <a:solidFill>
              <a:srgbClr val="FFAFC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0" name="Google Shape;3842;p61">
            <a:extLst>
              <a:ext uri="{FF2B5EF4-FFF2-40B4-BE49-F238E27FC236}">
                <a16:creationId xmlns:a16="http://schemas.microsoft.com/office/drawing/2014/main" id="{2B2C328F-BF9C-4B3E-8913-DCB5BAC32BF0}"/>
              </a:ext>
            </a:extLst>
          </p:cNvPr>
          <p:cNvSpPr txBox="1"/>
          <p:nvPr/>
        </p:nvSpPr>
        <p:spPr>
          <a:xfrm>
            <a:off x="5347064" y="5510585"/>
            <a:ext cx="1895564" cy="5213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น้ำดื่ม 6 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4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0" name="รูปภาพ 8">
            <a:hlinkClick r:id="rId12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3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4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5" name="Google Shape;1193;p37">
            <a:hlinkClick r:id="rId1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4073344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92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12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17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405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605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655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935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135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185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5" grpId="0"/>
      <p:bldP spid="41" grpId="0" animBg="1"/>
      <p:bldP spid="47" grpId="0"/>
      <p:bldP spid="27" grpId="0" animBg="1"/>
      <p:bldP spid="28" grpId="0"/>
      <p:bldP spid="39" grpId="0" animBg="1"/>
      <p:bldP spid="40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896851" y="215602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511983" y="1205386"/>
            <a:ext cx="1998006" cy="639366"/>
            <a:chOff x="1611428" y="1752066"/>
            <a:chExt cx="2312872" cy="639366"/>
          </a:xfrm>
        </p:grpSpPr>
        <p:grpSp>
          <p:nvGrpSpPr>
            <p:cNvPr id="69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71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" name="Rectangle 4"/>
            <p:cNvSpPr/>
            <p:nvPr/>
          </p:nvSpPr>
          <p:spPr>
            <a:xfrm>
              <a:off x="2451939" y="1794728"/>
              <a:ext cx="742620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</a:rPr>
                <a:t>ลิตร</a:t>
              </a: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4028141" y="405986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เลือกหน่วยปริมาตรที่เหมาะสม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286096" y="378285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4047115" y="82560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26" name="Group 125"/>
          <p:cNvGrpSpPr/>
          <p:nvPr/>
        </p:nvGrpSpPr>
        <p:grpSpPr>
          <a:xfrm>
            <a:off x="3791046" y="1200964"/>
            <a:ext cx="1998006" cy="639366"/>
            <a:chOff x="1611428" y="1752066"/>
            <a:chExt cx="2312872" cy="639366"/>
          </a:xfrm>
        </p:grpSpPr>
        <p:grpSp>
          <p:nvGrpSpPr>
            <p:cNvPr id="127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129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30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28" name="Rectangle 127"/>
            <p:cNvSpPr/>
            <p:nvPr/>
          </p:nvSpPr>
          <p:spPr>
            <a:xfrm>
              <a:off x="2171742" y="1794728"/>
              <a:ext cx="130301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b="1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มิลลิลิตร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sp>
        <p:nvSpPr>
          <p:cNvPr id="2" name="TextBox 1"/>
          <p:cNvSpPr txBox="1"/>
          <p:nvPr/>
        </p:nvSpPr>
        <p:spPr>
          <a:xfrm>
            <a:off x="5982732" y="1232311"/>
            <a:ext cx="351731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น้ำส้ม 1 ขวด มีปริมาตร 350 </a:t>
            </a:r>
          </a:p>
        </p:txBody>
      </p:sp>
      <p:sp>
        <p:nvSpPr>
          <p:cNvPr id="4" name="Rounded Rectangle 3"/>
          <p:cNvSpPr/>
          <p:nvPr/>
        </p:nvSpPr>
        <p:spPr>
          <a:xfrm>
            <a:off x="9427725" y="1235181"/>
            <a:ext cx="1485384" cy="587179"/>
          </a:xfrm>
          <a:prstGeom prst="roundRect">
            <a:avLst/>
          </a:prstGeom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" name="TextBox 6"/>
          <p:cNvSpPr txBox="1"/>
          <p:nvPr/>
        </p:nvSpPr>
        <p:spPr>
          <a:xfrm>
            <a:off x="9563772" y="1220963"/>
            <a:ext cx="1235372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มิลลิลิตร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3451989" y="2060986"/>
            <a:ext cx="343235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น้ำเต็มเหยือก มีปริมาตร 800</a:t>
            </a:r>
          </a:p>
        </p:txBody>
      </p:sp>
      <p:sp>
        <p:nvSpPr>
          <p:cNvPr id="198" name="Rounded Rectangle 197"/>
          <p:cNvSpPr/>
          <p:nvPr/>
        </p:nvSpPr>
        <p:spPr>
          <a:xfrm>
            <a:off x="6961607" y="2092474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9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879592" y="2883330"/>
            <a:ext cx="468000" cy="468000"/>
            <a:chOff x="1239484" y="1722687"/>
            <a:chExt cx="468000" cy="468000"/>
          </a:xfrm>
        </p:grpSpPr>
        <p:sp>
          <p:nvSpPr>
            <p:cNvPr id="20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2" name="TextBox 201"/>
          <p:cNvSpPr txBox="1"/>
          <p:nvPr/>
        </p:nvSpPr>
        <p:spPr>
          <a:xfrm>
            <a:off x="3434730" y="2788287"/>
            <a:ext cx="374814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โกโก้ร้อน 1 แก้ว มีปริมาตร 300</a:t>
            </a:r>
          </a:p>
        </p:txBody>
      </p:sp>
      <p:sp>
        <p:nvSpPr>
          <p:cNvPr id="203" name="Rounded Rectangle 202"/>
          <p:cNvSpPr/>
          <p:nvPr/>
        </p:nvSpPr>
        <p:spPr>
          <a:xfrm>
            <a:off x="7220121" y="2776233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204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879592" y="3609582"/>
            <a:ext cx="468000" cy="468000"/>
            <a:chOff x="1239484" y="1722687"/>
            <a:chExt cx="468000" cy="468000"/>
          </a:xfrm>
        </p:grpSpPr>
        <p:sp>
          <p:nvSpPr>
            <p:cNvPr id="205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7" name="TextBox 206"/>
          <p:cNvSpPr txBox="1"/>
          <p:nvPr/>
        </p:nvSpPr>
        <p:spPr>
          <a:xfrm>
            <a:off x="3434730" y="3514539"/>
            <a:ext cx="347402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น้ำเต็มแท็งค์ มีปริมาตร 1,250</a:t>
            </a:r>
          </a:p>
        </p:txBody>
      </p:sp>
      <p:sp>
        <p:nvSpPr>
          <p:cNvPr id="208" name="Rounded Rectangle 207"/>
          <p:cNvSpPr/>
          <p:nvPr/>
        </p:nvSpPr>
        <p:spPr>
          <a:xfrm>
            <a:off x="6987893" y="3531513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24" name="TextBox 223"/>
          <p:cNvSpPr txBox="1"/>
          <p:nvPr/>
        </p:nvSpPr>
        <p:spPr>
          <a:xfrm>
            <a:off x="7324461" y="2060986"/>
            <a:ext cx="112562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มิลลิลิตร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7581318" y="2778310"/>
            <a:ext cx="112562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มิลลิลิตร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7586651" y="3533590"/>
            <a:ext cx="6415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ลิตร</a:t>
            </a:r>
          </a:p>
        </p:txBody>
      </p:sp>
      <p:grpSp>
        <p:nvGrpSpPr>
          <p:cNvPr id="8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914110" y="4347029"/>
            <a:ext cx="468000" cy="468000"/>
            <a:chOff x="1239484" y="1722687"/>
            <a:chExt cx="468000" cy="468000"/>
          </a:xfrm>
        </p:grpSpPr>
        <p:sp>
          <p:nvSpPr>
            <p:cNvPr id="8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5" name="TextBox 84"/>
          <p:cNvSpPr txBox="1"/>
          <p:nvPr/>
        </p:nvSpPr>
        <p:spPr>
          <a:xfrm>
            <a:off x="3469248" y="4251986"/>
            <a:ext cx="316945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น้ำมันเต็มถัง มีปริมาตร 60</a:t>
            </a:r>
          </a:p>
        </p:txBody>
      </p:sp>
      <p:sp>
        <p:nvSpPr>
          <p:cNvPr id="86" name="Rounded Rectangle 85"/>
          <p:cNvSpPr/>
          <p:nvPr/>
        </p:nvSpPr>
        <p:spPr>
          <a:xfrm>
            <a:off x="6703094" y="4283474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896851" y="5074330"/>
            <a:ext cx="468000" cy="468000"/>
            <a:chOff x="1239484" y="1722687"/>
            <a:chExt cx="468000" cy="468000"/>
          </a:xfrm>
        </p:grpSpPr>
        <p:sp>
          <p:nvSpPr>
            <p:cNvPr id="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92" name="TextBox 91"/>
          <p:cNvSpPr txBox="1"/>
          <p:nvPr/>
        </p:nvSpPr>
        <p:spPr>
          <a:xfrm>
            <a:off x="3451989" y="4979287"/>
            <a:ext cx="355417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น้ำมันก๊าด 1 ปีบ มีปริมาตร 10</a:t>
            </a:r>
          </a:p>
        </p:txBody>
      </p:sp>
      <p:sp>
        <p:nvSpPr>
          <p:cNvPr id="93" name="Rounded Rectangle 92"/>
          <p:cNvSpPr/>
          <p:nvPr/>
        </p:nvSpPr>
        <p:spPr>
          <a:xfrm>
            <a:off x="7063207" y="4996261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94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896851" y="5800582"/>
            <a:ext cx="468000" cy="468000"/>
            <a:chOff x="1239484" y="1722687"/>
            <a:chExt cx="468000" cy="468000"/>
          </a:xfrm>
        </p:grpSpPr>
        <p:sp>
          <p:nvSpPr>
            <p:cNvPr id="95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97" name="TextBox 96"/>
          <p:cNvSpPr txBox="1"/>
          <p:nvPr/>
        </p:nvSpPr>
        <p:spPr>
          <a:xfrm>
            <a:off x="3451989" y="5705539"/>
            <a:ext cx="372570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น้ำหวานเต็มขวด มีปริมาตร 750</a:t>
            </a:r>
          </a:p>
        </p:txBody>
      </p:sp>
      <p:sp>
        <p:nvSpPr>
          <p:cNvPr id="98" name="Rounded Rectangle 97"/>
          <p:cNvSpPr/>
          <p:nvPr/>
        </p:nvSpPr>
        <p:spPr>
          <a:xfrm>
            <a:off x="7179320" y="5737027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12" name="TextBox 111"/>
          <p:cNvSpPr txBox="1"/>
          <p:nvPr/>
        </p:nvSpPr>
        <p:spPr>
          <a:xfrm>
            <a:off x="7308001" y="4251986"/>
            <a:ext cx="6415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ลิตร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7666459" y="4998338"/>
            <a:ext cx="6415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ลิตร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7536025" y="5739104"/>
            <a:ext cx="112562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มิลลิลิตร</a:t>
            </a:r>
          </a:p>
        </p:txBody>
      </p:sp>
      <p:sp>
        <p:nvSpPr>
          <p:cNvPr id="11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1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2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2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1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1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1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1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6913230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4" grpId="0"/>
      <p:bldP spid="226" grpId="0"/>
      <p:bldP spid="228" grpId="0"/>
      <p:bldP spid="112" grpId="0"/>
      <p:bldP spid="114" grpId="0"/>
      <p:bldP spid="117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66187" y="145885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886479" y="1412635"/>
            <a:ext cx="302198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เลือกเครื่องตวงที่เหมาะสม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66310" y="2595715"/>
            <a:ext cx="3816363" cy="2255435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2138559" y="5608016"/>
            <a:ext cx="315022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ถ้วยตวงขนาด 20 มิลลิลิตร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7560314" y="5556959"/>
            <a:ext cx="321517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ถ้วยตวงขนาด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 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886479" y="2043383"/>
            <a:ext cx="312777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1) ยาน้ำแก้ไอ 10 มิลลิลิตร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6610879" y="2008617"/>
            <a:ext cx="172835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2) น้ำ 6 ลิตร</a:t>
            </a:r>
          </a:p>
        </p:txBody>
      </p:sp>
      <p:pic>
        <p:nvPicPr>
          <p:cNvPr id="34" name="Picture 33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07679" y="2489294"/>
            <a:ext cx="4363548" cy="2361856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1591494" y="4695439"/>
            <a:ext cx="2282997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ถ้วยตวง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ขนาด 20 มิลลิลิตร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4009395" y="4541297"/>
            <a:ext cx="1603323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ถ้วยตวง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ขนาด 1 ลิตร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986130" y="4563544"/>
            <a:ext cx="1603323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ถ้วยตวง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ขนาด 1 ลิตร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9001026" y="4541296"/>
            <a:ext cx="2395207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กระบอกตวง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ขนาด 100 มิลลิลิตร</a:t>
            </a:r>
          </a:p>
        </p:txBody>
      </p:sp>
      <p:sp>
        <p:nvSpPr>
          <p:cNvPr id="4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4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8" name="รูปภาพ 8">
            <a:hlinkClick r:id="rId10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3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0384924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8" grpId="0"/>
      <p:bldP spid="175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366187" y="1458854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pic>
        <p:nvPicPr>
          <p:cNvPr id="169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886479" y="1412635"/>
            <a:ext cx="349005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เลือกหน่วยปริมาตรที่เหมาะสม</a:t>
            </a:r>
          </a:p>
        </p:txBody>
      </p:sp>
      <p:grpSp>
        <p:nvGrpSpPr>
          <p:cNvPr id="3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669006" y="3475046"/>
            <a:ext cx="468000" cy="468000"/>
            <a:chOff x="1239484" y="1722687"/>
            <a:chExt cx="468000" cy="468000"/>
          </a:xfrm>
        </p:grpSpPr>
        <p:sp>
          <p:nvSpPr>
            <p:cNvPr id="4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3278979" y="2187112"/>
            <a:ext cx="1998006" cy="639366"/>
            <a:chOff x="1611428" y="1752066"/>
            <a:chExt cx="2312872" cy="639366"/>
          </a:xfrm>
        </p:grpSpPr>
        <p:grpSp>
          <p:nvGrpSpPr>
            <p:cNvPr id="43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45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6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4" name="Rectangle 43"/>
            <p:cNvSpPr/>
            <p:nvPr/>
          </p:nvSpPr>
          <p:spPr>
            <a:xfrm>
              <a:off x="2171740" y="1794728"/>
              <a:ext cx="1303017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b="1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มิลลิลิตร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5833813" y="2182690"/>
            <a:ext cx="1998006" cy="639366"/>
            <a:chOff x="1611428" y="1752066"/>
            <a:chExt cx="2312872" cy="639366"/>
          </a:xfrm>
        </p:grpSpPr>
        <p:grpSp>
          <p:nvGrpSpPr>
            <p:cNvPr id="48" name="กลุ่ม 1">
              <a:extLst>
                <a:ext uri="{FF2B5EF4-FFF2-40B4-BE49-F238E27FC236}">
                  <a16:creationId xmlns:a16="http://schemas.microsoft.com/office/drawing/2014/main" id="{9EFBAA76-6CEC-4A78-BE89-8073844FD659}"/>
                </a:ext>
              </a:extLst>
            </p:cNvPr>
            <p:cNvGrpSpPr/>
            <p:nvPr/>
          </p:nvGrpSpPr>
          <p:grpSpPr>
            <a:xfrm>
              <a:off x="1611428" y="1752066"/>
              <a:ext cx="2312872" cy="639366"/>
              <a:chOff x="1518475" y="3221786"/>
              <a:chExt cx="8815863" cy="3026101"/>
            </a:xfrm>
          </p:grpSpPr>
          <p:sp>
            <p:nvSpPr>
              <p:cNvPr id="50" name="Google Shape;4035;p55">
                <a:extLst>
                  <a:ext uri="{FF2B5EF4-FFF2-40B4-BE49-F238E27FC236}">
                    <a16:creationId xmlns:a16="http://schemas.microsoft.com/office/drawing/2014/main" id="{44340ADC-F96A-40DB-BE69-D010A7F56CEF}"/>
                  </a:ext>
                </a:extLst>
              </p:cNvPr>
              <p:cNvSpPr/>
              <p:nvPr/>
            </p:nvSpPr>
            <p:spPr>
              <a:xfrm rot="5400000">
                <a:off x="4420713" y="319548"/>
                <a:ext cx="2811372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1" name="Google Shape;4036;p55">
                <a:extLst>
                  <a:ext uri="{FF2B5EF4-FFF2-40B4-BE49-F238E27FC236}">
                    <a16:creationId xmlns:a16="http://schemas.microsoft.com/office/drawing/2014/main" id="{5B05CCCB-893D-41FF-BE9D-7214EF93C971}"/>
                  </a:ext>
                </a:extLst>
              </p:cNvPr>
              <p:cNvSpPr/>
              <p:nvPr/>
            </p:nvSpPr>
            <p:spPr>
              <a:xfrm rot="5400000">
                <a:off x="4612930" y="526478"/>
                <a:ext cx="2826970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9" name="Rectangle 48"/>
            <p:cNvSpPr/>
            <p:nvPr/>
          </p:nvSpPr>
          <p:spPr>
            <a:xfrm>
              <a:off x="2451940" y="1794728"/>
              <a:ext cx="742620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b="1" kern="0" dirty="0">
                  <a:solidFill>
                    <a:prstClr val="black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ลิตร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sp>
        <p:nvSpPr>
          <p:cNvPr id="62" name="TextBox 61"/>
          <p:cNvSpPr txBox="1"/>
          <p:nvPr/>
        </p:nvSpPr>
        <p:spPr>
          <a:xfrm>
            <a:off x="2224144" y="3380003"/>
            <a:ext cx="36263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น้ำส้ม 1 กล่อง มีปริมาตร 180 </a:t>
            </a:r>
          </a:p>
        </p:txBody>
      </p:sp>
      <p:sp>
        <p:nvSpPr>
          <p:cNvPr id="63" name="Rounded Rectangle 62"/>
          <p:cNvSpPr/>
          <p:nvPr/>
        </p:nvSpPr>
        <p:spPr>
          <a:xfrm>
            <a:off x="5796754" y="3380003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64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669006" y="4353114"/>
            <a:ext cx="468000" cy="468000"/>
            <a:chOff x="1239484" y="1722687"/>
            <a:chExt cx="468000" cy="468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7" name="TextBox 66"/>
          <p:cNvSpPr txBox="1"/>
          <p:nvPr/>
        </p:nvSpPr>
        <p:spPr>
          <a:xfrm>
            <a:off x="2224144" y="4258071"/>
            <a:ext cx="29546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นมสด 1 ถัง มีปริมาตร 2</a:t>
            </a:r>
          </a:p>
        </p:txBody>
      </p:sp>
      <p:sp>
        <p:nvSpPr>
          <p:cNvPr id="68" name="Rounded Rectangle 67"/>
          <p:cNvSpPr/>
          <p:nvPr/>
        </p:nvSpPr>
        <p:spPr>
          <a:xfrm>
            <a:off x="5318481" y="4276908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6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669006" y="5180964"/>
            <a:ext cx="468000" cy="468000"/>
            <a:chOff x="1239484" y="1722687"/>
            <a:chExt cx="468000" cy="468000"/>
          </a:xfrm>
        </p:grpSpPr>
        <p:sp>
          <p:nvSpPr>
            <p:cNvPr id="7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72" name="TextBox 71"/>
          <p:cNvSpPr txBox="1"/>
          <p:nvPr/>
        </p:nvSpPr>
        <p:spPr>
          <a:xfrm>
            <a:off x="2224144" y="5085921"/>
            <a:ext cx="422102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น้ำยาล้างแผล 1 ขวด มีปริมาตร 450</a:t>
            </a:r>
          </a:p>
        </p:txBody>
      </p:sp>
      <p:sp>
        <p:nvSpPr>
          <p:cNvPr id="76" name="Rounded Rectangle 75"/>
          <p:cNvSpPr/>
          <p:nvPr/>
        </p:nvSpPr>
        <p:spPr>
          <a:xfrm>
            <a:off x="6510775" y="5090813"/>
            <a:ext cx="1788990" cy="587179"/>
          </a:xfrm>
          <a:prstGeom prst="roundRect">
            <a:avLst/>
          </a:prstGeom>
          <a:solidFill>
            <a:srgbClr val="FFFFCC"/>
          </a:solidFill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7" name="TextBox 76"/>
          <p:cNvSpPr txBox="1"/>
          <p:nvPr/>
        </p:nvSpPr>
        <p:spPr>
          <a:xfrm>
            <a:off x="6159609" y="3348515"/>
            <a:ext cx="112562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มิลลิลิตร</a:t>
            </a:r>
          </a:p>
        </p:txBody>
      </p:sp>
      <p:sp>
        <p:nvSpPr>
          <p:cNvPr id="78" name="TextBox 77"/>
          <p:cNvSpPr txBox="1"/>
          <p:nvPr/>
        </p:nvSpPr>
        <p:spPr>
          <a:xfrm>
            <a:off x="5921734" y="4278985"/>
            <a:ext cx="64152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ลิตร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6867480" y="5092890"/>
            <a:ext cx="112562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มิลลิลิตร</a:t>
            </a:r>
          </a:p>
        </p:txBody>
      </p:sp>
      <p:sp>
        <p:nvSpPr>
          <p:cNvPr id="8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8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8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8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8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85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8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9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9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9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3326273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77" grpId="0"/>
      <p:bldP spid="78" grpId="0"/>
      <p:bldP spid="79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854977" y="2645730"/>
            <a:ext cx="5902330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การวัดปริมาตรของสิ่งต่างๆ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ควรเลือกใช้เครื่องตวงให้เหมาะสม และบอกปริมาตรโดยใช้หน่วยปริมาตรที่เหมาะสม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425888" y="1735975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2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2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2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2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0337139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2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2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2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2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5786" y="-30581"/>
            <a:ext cx="4824959" cy="685800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5554146" y="1006328"/>
            <a:ext cx="6792273" cy="4849908"/>
          </a:xfrm>
          <a:prstGeom prst="rect">
            <a:avLst/>
          </a:prstGeom>
        </p:spPr>
      </p:pic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4121912" y="236230"/>
            <a:ext cx="4776553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lang="th-TH" sz="3000" kern="0" noProof="0" dirty="0" smtClean="0">
                <a:solidFill>
                  <a:srgbClr val="FF0000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แบบฝึกหัด คณิตศาสตร์ เล่ม </a:t>
            </a:r>
            <a:r>
              <a:rPr lang="en-US" sz="3000" kern="0" noProof="0" dirty="0" smtClean="0">
                <a:solidFill>
                  <a:srgbClr val="FF0000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2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</p:spTree>
    <p:extLst>
      <p:ext uri="{BB962C8B-B14F-4D97-AF65-F5344CB8AC3E}">
        <p14:creationId xmlns:p14="http://schemas.microsoft.com/office/powerpoint/2010/main" val="32690525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9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268319" y="3615586"/>
            <a:ext cx="4661084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คาดคะเนปริมาตรและความจุเป็น</a:t>
            </a:r>
            <a:r>
              <a:rPr kumimoji="0" lang="th-TH" sz="4000" b="0" i="0" u="none" strike="noStrike" kern="0" cap="none" spc="0" normalizeH="0" baseline="0" noProof="0" dirty="0" smtClean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ลิตร (</a:t>
            </a:r>
            <a:r>
              <a:rPr kumimoji="0" lang="en-US" sz="4000" b="0" i="0" u="none" strike="noStrike" kern="0" cap="none" spc="0" normalizeH="0" baseline="0" noProof="0" dirty="0" smtClean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p.163</a:t>
            </a:r>
            <a:r>
              <a:rPr kumimoji="0" lang="th-TH" sz="4000" b="0" i="0" u="none" strike="noStrike" kern="0" cap="none" spc="0" normalizeH="0" baseline="0" noProof="0" dirty="0" smtClean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11.4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2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12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12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12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12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873041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3543430" y="676445"/>
            <a:ext cx="5600569" cy="676692"/>
            <a:chOff x="3543431" y="676445"/>
            <a:chExt cx="4566864" cy="676692"/>
          </a:xfrm>
        </p:grpSpPr>
        <p:sp>
          <p:nvSpPr>
            <p:cNvPr id="28" name="Google Shape;4711;p51">
              <a:extLst>
                <a:ext uri="{FF2B5EF4-FFF2-40B4-BE49-F238E27FC236}">
                  <a16:creationId xmlns:a16="http://schemas.microsoft.com/office/drawing/2014/main" id="{9634AEFA-EAF6-42C6-A44D-BE123F28ED10}"/>
                </a:ext>
              </a:extLst>
            </p:cNvPr>
            <p:cNvSpPr/>
            <p:nvPr/>
          </p:nvSpPr>
          <p:spPr>
            <a:xfrm>
              <a:off x="3543431" y="676445"/>
              <a:ext cx="4566864" cy="676692"/>
            </a:xfrm>
            <a:prstGeom prst="roundRect">
              <a:avLst>
                <a:gd name="adj" fmla="val 40675"/>
              </a:avLst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3743303" y="697540"/>
              <a:ext cx="4205075" cy="54000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h-TH" sz="3000" b="1" dirty="0">
                  <a:latin typeface="CmPrasanmit" panose="02000000000000000000" pitchFamily="2" charset="-34"/>
                  <a:cs typeface="CmPrasanmit" panose="02000000000000000000" pitchFamily="2" charset="-34"/>
                </a:rPr>
                <a:t>กิจกรรม คาดคะเนความจุของภาชนะเป็นลิตร</a:t>
              </a: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1158836" y="1759537"/>
            <a:ext cx="1772270" cy="519718"/>
            <a:chOff x="3782191" y="6121682"/>
            <a:chExt cx="2081580" cy="519718"/>
          </a:xfrm>
        </p:grpSpPr>
        <p:sp>
          <p:nvSpPr>
            <p:cNvPr id="37" name="Rounded Rectangle 36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อุปกรณ์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43" name="TextBox 42"/>
          <p:cNvSpPr txBox="1"/>
          <p:nvPr/>
        </p:nvSpPr>
        <p:spPr>
          <a:xfrm>
            <a:off x="1768630" y="2467942"/>
            <a:ext cx="9196714" cy="24006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14350" indent="-514350">
              <a:buAutoNum type="arabicPeriod"/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ถ้วยตวงขนาด 1 ลิตร</a:t>
            </a:r>
          </a:p>
          <a:p>
            <a:pPr marL="514350" indent="-514350">
              <a:buAutoNum type="arabicPeriod"/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ภาชนะชนิดต่างๆ ที่มีความจุมากกว่า 1 ลิตร เช่น ขวดพลาสติก ถังน้ำ เหยือก กระบอกน้ำ</a:t>
            </a:r>
          </a:p>
          <a:p>
            <a:pPr marL="514350" indent="-514350">
              <a:buAutoNum type="arabicPeriod"/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น้ำสี</a:t>
            </a:r>
          </a:p>
          <a:p>
            <a:pPr marL="514350" indent="-514350">
              <a:buAutoNum type="arabicPeriod"/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แบบบันทึกกิจกรรม</a:t>
            </a:r>
          </a:p>
        </p:txBody>
      </p:sp>
      <p:pic>
        <p:nvPicPr>
          <p:cNvPr id="46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sp>
        <p:nvSpPr>
          <p:cNvPr id="4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5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6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0240240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oup 25"/>
          <p:cNvGrpSpPr/>
          <p:nvPr/>
        </p:nvGrpSpPr>
        <p:grpSpPr>
          <a:xfrm>
            <a:off x="1213607" y="598660"/>
            <a:ext cx="2428138" cy="519718"/>
            <a:chOff x="3782191" y="6121682"/>
            <a:chExt cx="2081580" cy="519718"/>
          </a:xfrm>
        </p:grpSpPr>
        <p:sp>
          <p:nvSpPr>
            <p:cNvPr id="27" name="Rounded Rectangle 26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วิธีจัดกิจกรรม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35" name="TextBox 34"/>
          <p:cNvSpPr txBox="1"/>
          <p:nvPr/>
        </p:nvSpPr>
        <p:spPr>
          <a:xfrm>
            <a:off x="1379903" y="1094937"/>
            <a:ext cx="9487000" cy="33239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ครูแบ่งนักเรียนเป็นกลุ่ม กลุ่มละเท่าๆ กัน แจกภาชนะกลุ่มละ 1 ชิ้น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แต่ละกลุ่มดำเนินการ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ดังนี้</a:t>
            </a:r>
          </a:p>
          <a:p>
            <a:pPr marL="900113" marR="0" lvl="0" indent="-9001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>
                <a:tab pos="449263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1) 	ใช้ถ้วยตวงขนาด 1 ลิตร ตวงน้ำสี 1 ลิตรใส่ในภาชนะ</a:t>
            </a:r>
          </a:p>
          <a:p>
            <a:pPr marL="900113" marR="0" lvl="0" indent="-9001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>
                <a:tab pos="449263" algn="l"/>
              </a:tabLst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2)	คาดคะเนความจุของภาชนะเป็นลิตรโดยเทียบกับน้ำสี 1 ลิตรที่อยู่ในภาชนะนั้น แล้วบันทึกผลการคาดคะเนในแบบบันทึกกิจกรรม</a:t>
            </a:r>
          </a:p>
          <a:p>
            <a:pPr marL="900113" marR="0" lvl="0" indent="-9001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>
                <a:tab pos="449263" algn="l"/>
              </a:tabLst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3)	หาความจุของภาชนะนั้นโดยการตวงแล้วบันทึกผลการตวงในแบบบันทึกกิจกรรม</a:t>
            </a:r>
          </a:p>
          <a:p>
            <a:pPr marL="900113" marR="0" lvl="0" indent="-9001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>
                <a:tab pos="449263" algn="l"/>
              </a:tabLst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4)	นำเสนอวิธีการคาดคะเน ผลการคาดคะเน และความจุของภาชนะที่วัดได้</a:t>
            </a:r>
            <a:endParaRPr lang="th-TH" sz="3000" noProof="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pic>
        <p:nvPicPr>
          <p:cNvPr id="46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75198" y="967643"/>
            <a:ext cx="716802" cy="716802"/>
          </a:xfrm>
          <a:prstGeom prst="rect">
            <a:avLst/>
          </a:prstGeom>
        </p:spPr>
      </p:pic>
      <p:grpSp>
        <p:nvGrpSpPr>
          <p:cNvPr id="47" name="Group 46"/>
          <p:cNvGrpSpPr/>
          <p:nvPr/>
        </p:nvGrpSpPr>
        <p:grpSpPr>
          <a:xfrm>
            <a:off x="3925591" y="4538089"/>
            <a:ext cx="3819106" cy="519718"/>
            <a:chOff x="3782191" y="6121682"/>
            <a:chExt cx="2081580" cy="519718"/>
          </a:xfrm>
        </p:grpSpPr>
        <p:sp>
          <p:nvSpPr>
            <p:cNvPr id="48" name="Rounded Rectangle 47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9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ตัวอย่างแบบบันทึกกิจกรรม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aphicFrame>
        <p:nvGraphicFramePr>
          <p:cNvPr id="50" name="Table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8748267"/>
              </p:ext>
            </p:extLst>
          </p:nvPr>
        </p:nvGraphicFramePr>
        <p:xfrm>
          <a:off x="2442949" y="5175039"/>
          <a:ext cx="6712000" cy="1097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>
                  <a:extLst>
                    <a:ext uri="{9D8B030D-6E8A-4147-A177-3AD203B41FA5}">
                      <a16:colId xmlns:a16="http://schemas.microsoft.com/office/drawing/2014/main" val="2536085134"/>
                    </a:ext>
                  </a:extLst>
                </a:gridCol>
                <a:gridCol w="3240000">
                  <a:extLst>
                    <a:ext uri="{9D8B030D-6E8A-4147-A177-3AD203B41FA5}">
                      <a16:colId xmlns:a16="http://schemas.microsoft.com/office/drawing/2014/main" val="165588481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185166897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ภาชนะ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ความจุที่คาดคะเน (ลิตร)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ความจุที่วัดได้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480950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6285259"/>
                  </a:ext>
                </a:extLst>
              </a:tr>
            </a:tbl>
          </a:graphicData>
        </a:graphic>
      </p:graphicFrame>
      <p:sp>
        <p:nvSpPr>
          <p:cNvPr id="5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5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6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6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6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618550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3543430" y="676445"/>
            <a:ext cx="5600569" cy="676692"/>
            <a:chOff x="3543431" y="676445"/>
            <a:chExt cx="4566864" cy="676692"/>
          </a:xfrm>
        </p:grpSpPr>
        <p:sp>
          <p:nvSpPr>
            <p:cNvPr id="28" name="Google Shape;4711;p51">
              <a:extLst>
                <a:ext uri="{FF2B5EF4-FFF2-40B4-BE49-F238E27FC236}">
                  <a16:creationId xmlns:a16="http://schemas.microsoft.com/office/drawing/2014/main" id="{9634AEFA-EAF6-42C6-A44D-BE123F28ED10}"/>
                </a:ext>
              </a:extLst>
            </p:cNvPr>
            <p:cNvSpPr/>
            <p:nvPr/>
          </p:nvSpPr>
          <p:spPr>
            <a:xfrm>
              <a:off x="3543431" y="676445"/>
              <a:ext cx="4566864" cy="676692"/>
            </a:xfrm>
            <a:prstGeom prst="roundRect">
              <a:avLst>
                <a:gd name="adj" fmla="val 40675"/>
              </a:avLst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3743303" y="697540"/>
              <a:ext cx="420507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กิจกรรม คาดคะเนปริมาตรเป็นลิตร</a:t>
              </a: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1158836" y="1599883"/>
            <a:ext cx="1772270" cy="519718"/>
            <a:chOff x="3782191" y="6121682"/>
            <a:chExt cx="2081580" cy="519718"/>
          </a:xfrm>
        </p:grpSpPr>
        <p:sp>
          <p:nvSpPr>
            <p:cNvPr id="37" name="Rounded Rectangle 36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อุปกรณ์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43" name="TextBox 42"/>
          <p:cNvSpPr txBox="1"/>
          <p:nvPr/>
        </p:nvSpPr>
        <p:spPr>
          <a:xfrm>
            <a:off x="1768630" y="2076059"/>
            <a:ext cx="9196714" cy="42473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ถ้วยตวงหรือกระบอกตวงขนาด 1 ลิตร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ภาชนะชนิดต่างๆ ที่ระบุความจุ เช่น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th-TH" sz="300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endParaRPr lang="th-TH" sz="300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lang="th-TH" sz="300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lang="th-TH" sz="300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 startAt="3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น้ำสีปริมาตรเป็นลิตร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 startAt="3"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แบบบันทึกกิจกรรม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pic>
        <p:nvPicPr>
          <p:cNvPr id="46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16480" y="3079804"/>
            <a:ext cx="1653899" cy="2283368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3109" y="3814289"/>
            <a:ext cx="1653899" cy="1417627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49738" y="3079804"/>
            <a:ext cx="1962394" cy="2152112"/>
          </a:xfrm>
          <a:prstGeom prst="rect">
            <a:avLst/>
          </a:prstGeom>
        </p:spPr>
      </p:pic>
      <p:sp>
        <p:nvSpPr>
          <p:cNvPr id="1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8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2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21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22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23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317701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oup 25"/>
          <p:cNvGrpSpPr/>
          <p:nvPr/>
        </p:nvGrpSpPr>
        <p:grpSpPr>
          <a:xfrm>
            <a:off x="1213607" y="598660"/>
            <a:ext cx="2428138" cy="519718"/>
            <a:chOff x="3782191" y="6121682"/>
            <a:chExt cx="2081580" cy="519718"/>
          </a:xfrm>
        </p:grpSpPr>
        <p:sp>
          <p:nvSpPr>
            <p:cNvPr id="27" name="Rounded Rectangle 26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0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วิธีจัดกิจกรรม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35" name="TextBox 34"/>
          <p:cNvSpPr txBox="1"/>
          <p:nvPr/>
        </p:nvSpPr>
        <p:spPr>
          <a:xfrm>
            <a:off x="1379903" y="1094937"/>
            <a:ext cx="9487000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ครูแบ่งนักเรียนเป็นกลุ่ม กลุ่มละเท่าๆ กัน และแจกภาชนะกลุ่มละ 1 ชิ้น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ครูเทน้ำสีใส่ภาชนะแล้วให้แต่ละกลุ่มคาดคะเนปริมาตรของน้ำสีที่อยู่ในภาชนะเป็นลิต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ร และบันทึกผลการคาดคะเนในแบบบันทึกกิจกรรม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แต่ละกลุ่มหาปริมาตรของน้ำสีที่อยู่ในภาชนะนั้นโดยการตวง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แล้วบันทึกผลลงในแบบบันทึกกิจกรรม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th-TH" sz="3000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แต่ละกลุ่มนำเสนอวิธีการคาดคะเน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ผลการคาดคะเน และปริมาตรที่วัดได้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pic>
        <p:nvPicPr>
          <p:cNvPr id="46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75198" y="967643"/>
            <a:ext cx="716802" cy="716802"/>
          </a:xfrm>
          <a:prstGeom prst="rect">
            <a:avLst/>
          </a:prstGeom>
        </p:spPr>
      </p:pic>
      <p:grpSp>
        <p:nvGrpSpPr>
          <p:cNvPr id="47" name="Group 46"/>
          <p:cNvGrpSpPr/>
          <p:nvPr/>
        </p:nvGrpSpPr>
        <p:grpSpPr>
          <a:xfrm>
            <a:off x="3925591" y="4538089"/>
            <a:ext cx="3819106" cy="519718"/>
            <a:chOff x="3782191" y="6121682"/>
            <a:chExt cx="2081580" cy="519718"/>
          </a:xfrm>
        </p:grpSpPr>
        <p:sp>
          <p:nvSpPr>
            <p:cNvPr id="48" name="Rounded Rectangle 47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9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ตัวอย่างแบบบันทึกกิจกรรม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aphicFrame>
        <p:nvGraphicFramePr>
          <p:cNvPr id="50" name="Table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3140912"/>
              </p:ext>
            </p:extLst>
          </p:nvPr>
        </p:nvGraphicFramePr>
        <p:xfrm>
          <a:off x="2442949" y="5175039"/>
          <a:ext cx="6712000" cy="1097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>
                  <a:extLst>
                    <a:ext uri="{9D8B030D-6E8A-4147-A177-3AD203B41FA5}">
                      <a16:colId xmlns:a16="http://schemas.microsoft.com/office/drawing/2014/main" val="2536085134"/>
                    </a:ext>
                  </a:extLst>
                </a:gridCol>
                <a:gridCol w="3240000">
                  <a:extLst>
                    <a:ext uri="{9D8B030D-6E8A-4147-A177-3AD203B41FA5}">
                      <a16:colId xmlns:a16="http://schemas.microsoft.com/office/drawing/2014/main" val="165588481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185166897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ภาชนะ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ปริมาตรที่คาดคะเน (ลิตร)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ปริมาตรที่วัดได้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480950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6285259"/>
                  </a:ext>
                </a:extLst>
              </a:tr>
            </a:tbl>
          </a:graphicData>
        </a:graphic>
      </p:graphicFrame>
      <p:sp>
        <p:nvSpPr>
          <p:cNvPr id="1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6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1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1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2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2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6141768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2177144" y="676445"/>
            <a:ext cx="7082970" cy="676692"/>
            <a:chOff x="3543431" y="676445"/>
            <a:chExt cx="4566864" cy="676692"/>
          </a:xfrm>
        </p:grpSpPr>
        <p:sp>
          <p:nvSpPr>
            <p:cNvPr id="28" name="Google Shape;4711;p51">
              <a:extLst>
                <a:ext uri="{FF2B5EF4-FFF2-40B4-BE49-F238E27FC236}">
                  <a16:creationId xmlns:a16="http://schemas.microsoft.com/office/drawing/2014/main" id="{9634AEFA-EAF6-42C6-A44D-BE123F28ED10}"/>
                </a:ext>
              </a:extLst>
            </p:cNvPr>
            <p:cNvSpPr/>
            <p:nvPr/>
          </p:nvSpPr>
          <p:spPr>
            <a:xfrm>
              <a:off x="3543431" y="676445"/>
              <a:ext cx="4566864" cy="676692"/>
            </a:xfrm>
            <a:prstGeom prst="roundRect">
              <a:avLst>
                <a:gd name="adj" fmla="val 40675"/>
              </a:avLst>
            </a:prstGeom>
            <a:solidFill>
              <a:srgbClr val="EBD6F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3743303" y="697540"/>
              <a:ext cx="4205075" cy="54000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กิจกรรม คาดคะเนปริมาตรของสิ่งต่างๆ ในชีวิตประจำวัน</a:t>
              </a:r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1158836" y="1599883"/>
            <a:ext cx="1772270" cy="519718"/>
            <a:chOff x="3782191" y="6121682"/>
            <a:chExt cx="2081580" cy="519718"/>
          </a:xfrm>
        </p:grpSpPr>
        <p:sp>
          <p:nvSpPr>
            <p:cNvPr id="37" name="Rounded Rectangle 36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อุปกรณ์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43" name="TextBox 42"/>
          <p:cNvSpPr txBox="1"/>
          <p:nvPr/>
        </p:nvSpPr>
        <p:spPr>
          <a:xfrm>
            <a:off x="1768630" y="2235716"/>
            <a:ext cx="919671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สิ่งของที่ทราบปริมาตร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เช่น น้ำมันพืช น้ำยาล้างจาน น้ำในถัง</a:t>
            </a:r>
          </a:p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th-TH" sz="3000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แบบบันทึกกิจกรรม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pic>
        <p:nvPicPr>
          <p:cNvPr id="46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35400" y="1388558"/>
            <a:ext cx="716802" cy="716802"/>
          </a:xfrm>
          <a:prstGeom prst="rect">
            <a:avLst/>
          </a:prstGeom>
        </p:spPr>
      </p:pic>
      <p:grpSp>
        <p:nvGrpSpPr>
          <p:cNvPr id="13" name="Group 12"/>
          <p:cNvGrpSpPr/>
          <p:nvPr/>
        </p:nvGrpSpPr>
        <p:grpSpPr>
          <a:xfrm>
            <a:off x="1158836" y="3478018"/>
            <a:ext cx="2428138" cy="519718"/>
            <a:chOff x="3782191" y="6121682"/>
            <a:chExt cx="2081580" cy="519718"/>
          </a:xfrm>
        </p:grpSpPr>
        <p:sp>
          <p:nvSpPr>
            <p:cNvPr id="14" name="Rounded Rectangle 13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วิธีจัดกิจกรรม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6" name="TextBox 15"/>
          <p:cNvSpPr txBox="1"/>
          <p:nvPr/>
        </p:nvSpPr>
        <p:spPr>
          <a:xfrm>
            <a:off x="1768630" y="4119436"/>
            <a:ext cx="9043502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14350" marR="0" lvl="0" indent="-5143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ครูนำกระดาษปิดทับตัวเลขบอกปริมาตรสุทธิของอุปกรณ์ข้อ 1 เพื่อไม่ให้นักเรียนเห็น แล้วให้นักเรียนคาคดะเนปริมาตรเป็นลิตร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และบันทึกผลการคาดคะเนในแบบบันทึกกิจกรรม</a:t>
            </a:r>
          </a:p>
        </p:txBody>
      </p:sp>
      <p:sp>
        <p:nvSpPr>
          <p:cNvPr id="1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2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2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22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2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2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2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2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0586521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extBox 34"/>
          <p:cNvSpPr txBox="1"/>
          <p:nvPr/>
        </p:nvSpPr>
        <p:spPr>
          <a:xfrm>
            <a:off x="1220246" y="668782"/>
            <a:ext cx="948700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14350" lvl="0" indent="-514350">
              <a:buFont typeface="+mj-lt"/>
              <a:buAutoNum type="arabicPeriod" startAt="2"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ครูเฉลยปริมาตรของสิ่งของที่นำมาให้นักเรียนคาดคะเน พร้อมทั้งแนะนำการอ่านปริมาตรสุทธิบนบรรจุภัณฑ์ดังกล่าว เช่น</a:t>
            </a:r>
          </a:p>
        </p:txBody>
      </p:sp>
      <p:pic>
        <p:nvPicPr>
          <p:cNvPr id="46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75198" y="967643"/>
            <a:ext cx="716802" cy="716802"/>
          </a:xfrm>
          <a:prstGeom prst="rect">
            <a:avLst/>
          </a:prstGeom>
        </p:spPr>
      </p:pic>
      <p:grpSp>
        <p:nvGrpSpPr>
          <p:cNvPr id="47" name="Group 46"/>
          <p:cNvGrpSpPr/>
          <p:nvPr/>
        </p:nvGrpSpPr>
        <p:grpSpPr>
          <a:xfrm>
            <a:off x="4688116" y="2398602"/>
            <a:ext cx="5640126" cy="991854"/>
            <a:chOff x="3782191" y="6121682"/>
            <a:chExt cx="2081580" cy="519718"/>
          </a:xfrm>
        </p:grpSpPr>
        <p:sp>
          <p:nvSpPr>
            <p:cNvPr id="48" name="Rounded Rectangle 47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/>
            </a:prstGeom>
            <a:solidFill>
              <a:srgbClr val="EEFFC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9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น้ำยาล้างจาน ปริมาตรสุทธิ 3,200</a:t>
              </a:r>
              <a:r>
                <a:rPr kumimoji="0" lang="th-TH" sz="3000" i="0" u="none" strike="noStrike" kern="0" cap="none" spc="0" normalizeH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 มิลลิลิตร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sz="3000" kern="0" baseline="0" dirty="0">
                  <a:solidFill>
                    <a:srgbClr val="002060"/>
                  </a:solidFill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หรือ 3 ลิตร 200 มิลลิลิตร</a:t>
              </a:r>
              <a:endParaRPr kumimoji="0" sz="300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97884" y="1712969"/>
            <a:ext cx="1782230" cy="2786459"/>
          </a:xfrm>
          <a:prstGeom prst="rect">
            <a:avLst/>
          </a:prstGeom>
        </p:spPr>
      </p:pic>
      <p:grpSp>
        <p:nvGrpSpPr>
          <p:cNvPr id="12" name="Group 11"/>
          <p:cNvGrpSpPr/>
          <p:nvPr/>
        </p:nvGrpSpPr>
        <p:grpSpPr>
          <a:xfrm>
            <a:off x="3969133" y="4388485"/>
            <a:ext cx="3819106" cy="519718"/>
            <a:chOff x="3782191" y="6121682"/>
            <a:chExt cx="2081580" cy="519718"/>
          </a:xfrm>
        </p:grpSpPr>
        <p:sp>
          <p:nvSpPr>
            <p:cNvPr id="13" name="Rounded Rectangle 12"/>
            <p:cNvSpPr/>
            <p:nvPr/>
          </p:nvSpPr>
          <p:spPr>
            <a:xfrm>
              <a:off x="3782191" y="6121682"/>
              <a:ext cx="2081580" cy="519718"/>
            </a:xfrm>
            <a:prstGeom prst="roundRect">
              <a:avLst>
                <a:gd name="adj" fmla="val 50000"/>
              </a:avLst>
            </a:prstGeom>
            <a:solidFill>
              <a:srgbClr val="FFAFCD"/>
            </a:solidFill>
            <a:ln>
              <a:solidFill>
                <a:srgbClr val="FFAFC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" name="Google Shape;3842;p61">
              <a:extLst>
                <a:ext uri="{FF2B5EF4-FFF2-40B4-BE49-F238E27FC236}">
                  <a16:creationId xmlns:a16="http://schemas.microsoft.com/office/drawing/2014/main" id="{2B2C328F-BF9C-4B3E-8913-DCB5BAC32BF0}"/>
                </a:ext>
              </a:extLst>
            </p:cNvPr>
            <p:cNvSpPr txBox="1"/>
            <p:nvPr/>
          </p:nvSpPr>
          <p:spPr>
            <a:xfrm>
              <a:off x="3924752" y="6164862"/>
              <a:ext cx="1851933" cy="3950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ตัวอย่างแบบบันทึกกิจกรรม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aphicFrame>
        <p:nvGraphicFramePr>
          <p:cNvPr id="15" name="Table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1535032"/>
              </p:ext>
            </p:extLst>
          </p:nvPr>
        </p:nvGraphicFramePr>
        <p:xfrm>
          <a:off x="1738686" y="5096468"/>
          <a:ext cx="8280000" cy="1097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40000">
                  <a:extLst>
                    <a:ext uri="{9D8B030D-6E8A-4147-A177-3AD203B41FA5}">
                      <a16:colId xmlns:a16="http://schemas.microsoft.com/office/drawing/2014/main" val="2536085134"/>
                    </a:ext>
                  </a:extLst>
                </a:gridCol>
                <a:gridCol w="3600000">
                  <a:extLst>
                    <a:ext uri="{9D8B030D-6E8A-4147-A177-3AD203B41FA5}">
                      <a16:colId xmlns:a16="http://schemas.microsoft.com/office/drawing/2014/main" val="165588481"/>
                    </a:ext>
                  </a:extLst>
                </a:gridCol>
                <a:gridCol w="3240000">
                  <a:extLst>
                    <a:ext uri="{9D8B030D-6E8A-4147-A177-3AD203B41FA5}">
                      <a16:colId xmlns:a16="http://schemas.microsoft.com/office/drawing/2014/main" val="185166897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สิ่งของ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ปริมาตรที่คาดคะเน (ลิตร)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00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ปริมาตรบนบรรจุภัณฑ์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480950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3000" dirty="0"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006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6285259"/>
                  </a:ext>
                </a:extLst>
              </a:tr>
            </a:tbl>
          </a:graphicData>
        </a:graphic>
      </p:graphicFrame>
      <p:sp>
        <p:nvSpPr>
          <p:cNvPr id="1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2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21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2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2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2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2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6142816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04819" y="40381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62774" y="37611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23793" y="82343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46626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379790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581679" y="1391402"/>
            <a:ext cx="934757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ครูเตรียมน้ำสีใส่ถังที่มีขีดแสดงปริมาตร 1 ลิตร ให้นักเรียนแต่ละคนคาดคะเนปริมาตรของน้ำสีในถังเป็นลิตร และคาดคะเนความจุของถังเป็นลิตร</a:t>
            </a:r>
            <a:r>
              <a:rPr kumimoji="0" lang="th-TH" sz="300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แล้วบันทึกผลการคาดคะเนลงในสมุด จากนั้นครูและนักเรียนร่วมกันวัดปริมาตรของน้ำสีและความจุของถัง เพื่อตรวจสอบ</a:t>
            </a:r>
            <a:endParaRPr kumimoji="0" lang="th-TH" sz="30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45758" y="3199788"/>
            <a:ext cx="2800385" cy="2968783"/>
          </a:xfrm>
          <a:prstGeom prst="rect">
            <a:avLst/>
          </a:prstGeom>
        </p:spPr>
      </p:pic>
      <p:sp>
        <p:nvSpPr>
          <p:cNvPr id="8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8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8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8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8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86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9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9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9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9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2387531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9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680022" y="1948539"/>
            <a:ext cx="6139175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การคาดคะเนปริมาตรของสิ่งต่างๆ และความจุของภาชนะเป็นลิตร เป็นการบอกปริมาตรหรือความจุเป็นลิตรให้ใกล้เคียงกับปริมาตรหรือความจุจริง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โดยไม่ใช้เครื่องตวง อาจเทียบกับปริมาตรหรือความจุ 1 ลิตร หรือเทียบกับปริมาตรหรือความจุของสิ่งต่างๆ ที่เราทราบแล้ว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6471346" y="1415497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1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1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1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1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0388467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5" name="Content Placeholder 4"/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617029" y="0"/>
            <a:ext cx="6574971" cy="685800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3"/>
          <a:srcRect l="50034" t="18125" r="19445" b="9555"/>
          <a:stretch/>
        </p:blipFill>
        <p:spPr>
          <a:xfrm>
            <a:off x="-182880" y="-1"/>
            <a:ext cx="5799909" cy="68580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37673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5" name="Content Placeholder 4"/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617029" y="0"/>
            <a:ext cx="6574971" cy="685800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3"/>
          <a:srcRect l="50034" t="18125" r="19445" b="9555"/>
          <a:stretch/>
        </p:blipFill>
        <p:spPr>
          <a:xfrm>
            <a:off x="-182880" y="-1"/>
            <a:ext cx="5799909" cy="6858001"/>
          </a:xfrm>
          <a:prstGeom prst="rect">
            <a:avLst/>
          </a:prstGeom>
        </p:spPr>
      </p:pic>
      <p:cxnSp>
        <p:nvCxnSpPr>
          <p:cNvPr id="6" name="Straight Connector 5"/>
          <p:cNvCxnSpPr/>
          <p:nvPr/>
        </p:nvCxnSpPr>
        <p:spPr>
          <a:xfrm>
            <a:off x="2351314" y="3631474"/>
            <a:ext cx="1685109" cy="1345475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/>
          <p:nvPr/>
        </p:nvCxnSpPr>
        <p:spPr>
          <a:xfrm flipV="1">
            <a:off x="2351314" y="3631474"/>
            <a:ext cx="1685109" cy="64008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 flipH="1">
            <a:off x="2351314" y="4271554"/>
            <a:ext cx="1685109" cy="705395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/>
        </p:nvCxnSpPr>
        <p:spPr>
          <a:xfrm flipH="1">
            <a:off x="2351314" y="5630091"/>
            <a:ext cx="1685109" cy="13063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8768411" y="3106391"/>
            <a:ext cx="106792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3000" dirty="0" smtClean="0">
                <a:latin typeface="CmPrasanmit" panose="02000000000000000000" pitchFamily="2" charset="-34"/>
                <a:cs typeface="CmPrasanmit" panose="02000000000000000000" pitchFamily="2" charset="-34"/>
              </a:rPr>
              <a:t>20 </a:t>
            </a:r>
            <a:r>
              <a:rPr lang="th-TH" sz="3000" dirty="0" smtClean="0">
                <a:latin typeface="CmPrasanmit" panose="02000000000000000000" pitchFamily="2" charset="-34"/>
                <a:cs typeface="CmPrasanmit" panose="02000000000000000000" pitchFamily="2" charset="-34"/>
              </a:rPr>
              <a:t>ลิตร</a:t>
            </a:r>
            <a:endParaRPr lang="en-US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8853369" y="3846620"/>
            <a:ext cx="89800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7</a:t>
            </a:r>
            <a:r>
              <a:rPr lang="en-US" sz="3000" dirty="0" smtClean="0">
                <a:latin typeface="CmPrasanmit" panose="02000000000000000000" pitchFamily="2" charset="-34"/>
                <a:cs typeface="CmPrasanmit" panose="02000000000000000000" pitchFamily="2" charset="-34"/>
              </a:rPr>
              <a:t> </a:t>
            </a:r>
            <a:r>
              <a:rPr lang="th-TH" sz="3000" dirty="0" smtClean="0">
                <a:latin typeface="CmPrasanmit" panose="02000000000000000000" pitchFamily="2" charset="-34"/>
                <a:cs typeface="CmPrasanmit" panose="02000000000000000000" pitchFamily="2" charset="-34"/>
              </a:rPr>
              <a:t>ลิตร</a:t>
            </a:r>
            <a:endParaRPr lang="en-US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8904514" y="4699950"/>
            <a:ext cx="91403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r>
              <a:rPr lang="en-US" sz="3000" dirty="0" smtClean="0">
                <a:latin typeface="CmPrasanmit" panose="02000000000000000000" pitchFamily="2" charset="-34"/>
                <a:cs typeface="CmPrasanmit" panose="02000000000000000000" pitchFamily="2" charset="-34"/>
              </a:rPr>
              <a:t> </a:t>
            </a:r>
            <a:r>
              <a:rPr lang="th-TH" sz="3000" dirty="0" smtClean="0">
                <a:latin typeface="CmPrasanmit" panose="02000000000000000000" pitchFamily="2" charset="-34"/>
                <a:cs typeface="CmPrasanmit" panose="02000000000000000000" pitchFamily="2" charset="-34"/>
              </a:rPr>
              <a:t>ลิตร</a:t>
            </a:r>
            <a:endParaRPr lang="en-US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8957817" y="5553280"/>
            <a:ext cx="8723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3000" dirty="0" smtClean="0">
                <a:latin typeface="CmPrasanmit" panose="02000000000000000000" pitchFamily="2" charset="-34"/>
                <a:cs typeface="CmPrasanmit" panose="02000000000000000000" pitchFamily="2" charset="-34"/>
              </a:rPr>
              <a:t>1 </a:t>
            </a:r>
            <a:r>
              <a:rPr lang="th-TH" sz="3000" dirty="0" smtClean="0">
                <a:latin typeface="CmPrasanmit" panose="02000000000000000000" pitchFamily="2" charset="-34"/>
                <a:cs typeface="CmPrasanmit" panose="02000000000000000000" pitchFamily="2" charset="-34"/>
              </a:rPr>
              <a:t>ลิตร</a:t>
            </a:r>
            <a:endParaRPr lang="en-US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6002424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ความ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สัมพันธ์ระหว่างหน่วย</a:t>
            </a:r>
            <a:r>
              <a:rPr kumimoji="0" lang="th-TH" sz="4000" b="0" i="0" u="none" strike="noStrike" kern="0" cap="none" spc="0" normalizeH="0" baseline="0" noProof="0" dirty="0" smtClean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ปริมาตร</a:t>
            </a:r>
            <a:r>
              <a:rPr kumimoji="0" lang="en-US" sz="4000" b="0" i="0" u="none" strike="noStrike" kern="0" cap="none" spc="0" normalizeH="0" baseline="0" noProof="0" dirty="0" smtClean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 (p.167)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11.5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7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7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7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7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75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2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12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12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12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12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317475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" name="Google Shape;3848;p60">
            <a:extLst>
              <a:ext uri="{FF2B5EF4-FFF2-40B4-BE49-F238E27FC236}">
                <a16:creationId xmlns:a16="http://schemas.microsoft.com/office/drawing/2014/main" id="{BBE87D4C-C831-444B-B2AC-A3FD60D1E549}"/>
              </a:ext>
            </a:extLst>
          </p:cNvPr>
          <p:cNvGrpSpPr/>
          <p:nvPr/>
        </p:nvGrpSpPr>
        <p:grpSpPr>
          <a:xfrm>
            <a:off x="7937409" y="909169"/>
            <a:ext cx="2487655" cy="2416022"/>
            <a:chOff x="7208941" y="3794503"/>
            <a:chExt cx="1134210" cy="1132114"/>
          </a:xfrm>
        </p:grpSpPr>
        <p:sp>
          <p:nvSpPr>
            <p:cNvPr id="115" name="Google Shape;3849;p60">
              <a:extLst>
                <a:ext uri="{FF2B5EF4-FFF2-40B4-BE49-F238E27FC236}">
                  <a16:creationId xmlns:a16="http://schemas.microsoft.com/office/drawing/2014/main" id="{37EB7E0A-2853-426A-84D3-3BA571AC5EDC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116" name="Google Shape;3850;p60">
              <a:extLst>
                <a:ext uri="{FF2B5EF4-FFF2-40B4-BE49-F238E27FC236}">
                  <a16:creationId xmlns:a16="http://schemas.microsoft.com/office/drawing/2014/main" id="{6C82D9A0-AA91-41B6-A1F0-75F76F1D732A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3851;p60">
              <a:extLst>
                <a:ext uri="{FF2B5EF4-FFF2-40B4-BE49-F238E27FC236}">
                  <a16:creationId xmlns:a16="http://schemas.microsoft.com/office/drawing/2014/main" id="{56CC4C67-21AC-4CEB-A460-F3764E02783D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3852;p60">
              <a:extLst>
                <a:ext uri="{FF2B5EF4-FFF2-40B4-BE49-F238E27FC236}">
                  <a16:creationId xmlns:a16="http://schemas.microsoft.com/office/drawing/2014/main" id="{7367DBF3-F6D9-4BA0-BCF8-2C49823CE801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3853;p60">
              <a:extLst>
                <a:ext uri="{FF2B5EF4-FFF2-40B4-BE49-F238E27FC236}">
                  <a16:creationId xmlns:a16="http://schemas.microsoft.com/office/drawing/2014/main" id="{06B3D89E-7DCA-4BAF-B7DB-3375F0DF6CBB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" name="Google Shape;3854;p60">
              <a:extLst>
                <a:ext uri="{FF2B5EF4-FFF2-40B4-BE49-F238E27FC236}">
                  <a16:creationId xmlns:a16="http://schemas.microsoft.com/office/drawing/2014/main" id="{029A2DB9-D51E-4386-BE61-B4B354A49496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" name="Google Shape;3855;p60">
              <a:extLst>
                <a:ext uri="{FF2B5EF4-FFF2-40B4-BE49-F238E27FC236}">
                  <a16:creationId xmlns:a16="http://schemas.microsoft.com/office/drawing/2014/main" id="{B2A92D7A-D233-4277-A90E-9A8892BCBA68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3856;p60">
              <a:extLst>
                <a:ext uri="{FF2B5EF4-FFF2-40B4-BE49-F238E27FC236}">
                  <a16:creationId xmlns:a16="http://schemas.microsoft.com/office/drawing/2014/main" id="{8FCDE43A-CA75-45C6-AF84-CCD19B30A33E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6" name="Google Shape;3857;p60">
              <a:extLst>
                <a:ext uri="{FF2B5EF4-FFF2-40B4-BE49-F238E27FC236}">
                  <a16:creationId xmlns:a16="http://schemas.microsoft.com/office/drawing/2014/main" id="{D26FEA49-3D36-4E2C-922E-C0DBA59DBA35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" name="Google Shape;3858;p60">
              <a:extLst>
                <a:ext uri="{FF2B5EF4-FFF2-40B4-BE49-F238E27FC236}">
                  <a16:creationId xmlns:a16="http://schemas.microsoft.com/office/drawing/2014/main" id="{1D08AE29-BDD5-479A-8947-E7E29F402A2D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" name="Google Shape;3859;p60">
              <a:extLst>
                <a:ext uri="{FF2B5EF4-FFF2-40B4-BE49-F238E27FC236}">
                  <a16:creationId xmlns:a16="http://schemas.microsoft.com/office/drawing/2014/main" id="{836D0433-ACBA-40D4-BAE2-857A0E499328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Google Shape;3860;p60">
              <a:extLst>
                <a:ext uri="{FF2B5EF4-FFF2-40B4-BE49-F238E27FC236}">
                  <a16:creationId xmlns:a16="http://schemas.microsoft.com/office/drawing/2014/main" id="{13815EAA-CD05-4225-A708-4A821DB0C25C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" name="Google Shape;3861;p60">
              <a:extLst>
                <a:ext uri="{FF2B5EF4-FFF2-40B4-BE49-F238E27FC236}">
                  <a16:creationId xmlns:a16="http://schemas.microsoft.com/office/drawing/2014/main" id="{EF3232CA-5A73-4D12-9F3E-16836A32255A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" name="Google Shape;3862;p60">
              <a:extLst>
                <a:ext uri="{FF2B5EF4-FFF2-40B4-BE49-F238E27FC236}">
                  <a16:creationId xmlns:a16="http://schemas.microsoft.com/office/drawing/2014/main" id="{B98DD7A8-41DF-47BD-83B6-2FA2B730CDF0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" name="Google Shape;3863;p60">
              <a:extLst>
                <a:ext uri="{FF2B5EF4-FFF2-40B4-BE49-F238E27FC236}">
                  <a16:creationId xmlns:a16="http://schemas.microsoft.com/office/drawing/2014/main" id="{495AB8B6-9802-4BF0-BECD-4FE2D9565E4F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" name="Google Shape;3864;p60">
              <a:extLst>
                <a:ext uri="{FF2B5EF4-FFF2-40B4-BE49-F238E27FC236}">
                  <a16:creationId xmlns:a16="http://schemas.microsoft.com/office/drawing/2014/main" id="{D9C2B34D-9944-4540-8E46-9662401C9387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" name="Google Shape;3865;p60">
              <a:extLst>
                <a:ext uri="{FF2B5EF4-FFF2-40B4-BE49-F238E27FC236}">
                  <a16:creationId xmlns:a16="http://schemas.microsoft.com/office/drawing/2014/main" id="{65FD576F-1D7A-4BC7-AF00-8BB84FA924AA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" name="Google Shape;3866;p60">
              <a:extLst>
                <a:ext uri="{FF2B5EF4-FFF2-40B4-BE49-F238E27FC236}">
                  <a16:creationId xmlns:a16="http://schemas.microsoft.com/office/drawing/2014/main" id="{75740AFF-6EF0-4611-BD61-356F1AC501FC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" name="Google Shape;3867;p60">
              <a:extLst>
                <a:ext uri="{FF2B5EF4-FFF2-40B4-BE49-F238E27FC236}">
                  <a16:creationId xmlns:a16="http://schemas.microsoft.com/office/drawing/2014/main" id="{2D75B827-9B6D-4AA9-92EC-74447B991355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" name="Google Shape;3868;p60">
              <a:extLst>
                <a:ext uri="{FF2B5EF4-FFF2-40B4-BE49-F238E27FC236}">
                  <a16:creationId xmlns:a16="http://schemas.microsoft.com/office/drawing/2014/main" id="{6B04B5CD-2190-42AE-957E-8054695219A6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" name="Google Shape;3869;p60">
              <a:extLst>
                <a:ext uri="{FF2B5EF4-FFF2-40B4-BE49-F238E27FC236}">
                  <a16:creationId xmlns:a16="http://schemas.microsoft.com/office/drawing/2014/main" id="{85B0B425-D860-47E1-93E4-8CA9784E1CC1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" name="Google Shape;3870;p60">
              <a:extLst>
                <a:ext uri="{FF2B5EF4-FFF2-40B4-BE49-F238E27FC236}">
                  <a16:creationId xmlns:a16="http://schemas.microsoft.com/office/drawing/2014/main" id="{04BBBFE7-8FEC-4DF1-B035-DFE5F68B3D65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" name="Google Shape;3871;p60">
              <a:extLst>
                <a:ext uri="{FF2B5EF4-FFF2-40B4-BE49-F238E27FC236}">
                  <a16:creationId xmlns:a16="http://schemas.microsoft.com/office/drawing/2014/main" id="{E52F311B-8134-473A-9FDD-16CA6B98FF02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" name="Google Shape;3872;p60">
              <a:extLst>
                <a:ext uri="{FF2B5EF4-FFF2-40B4-BE49-F238E27FC236}">
                  <a16:creationId xmlns:a16="http://schemas.microsoft.com/office/drawing/2014/main" id="{BF898266-CA2C-454F-91DA-EB9257590A72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" name="Google Shape;3873;p60">
              <a:extLst>
                <a:ext uri="{FF2B5EF4-FFF2-40B4-BE49-F238E27FC236}">
                  <a16:creationId xmlns:a16="http://schemas.microsoft.com/office/drawing/2014/main" id="{0C037166-E745-4313-B909-F5EEB52EA11C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" name="Google Shape;3874;p60">
              <a:extLst>
                <a:ext uri="{FF2B5EF4-FFF2-40B4-BE49-F238E27FC236}">
                  <a16:creationId xmlns:a16="http://schemas.microsoft.com/office/drawing/2014/main" id="{CE2D5A89-333A-48E0-BF8E-7981D2D8F8B5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" name="Google Shape;3875;p60">
              <a:extLst>
                <a:ext uri="{FF2B5EF4-FFF2-40B4-BE49-F238E27FC236}">
                  <a16:creationId xmlns:a16="http://schemas.microsoft.com/office/drawing/2014/main" id="{8D5BD00B-C55A-4148-8D9A-9AEBCF69F77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4" name="Google Shape;3876;p60">
              <a:extLst>
                <a:ext uri="{FF2B5EF4-FFF2-40B4-BE49-F238E27FC236}">
                  <a16:creationId xmlns:a16="http://schemas.microsoft.com/office/drawing/2014/main" id="{002FCE56-12D5-4398-87A0-3CC63A0A8973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3877;p60">
              <a:extLst>
                <a:ext uri="{FF2B5EF4-FFF2-40B4-BE49-F238E27FC236}">
                  <a16:creationId xmlns:a16="http://schemas.microsoft.com/office/drawing/2014/main" id="{6229AB26-568C-4E38-80BC-A90754873872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6" name="Google Shape;3878;p60">
              <a:extLst>
                <a:ext uri="{FF2B5EF4-FFF2-40B4-BE49-F238E27FC236}">
                  <a16:creationId xmlns:a16="http://schemas.microsoft.com/office/drawing/2014/main" id="{B5039C46-A937-48DE-9276-AEC91B7C38B6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1141433" y="1643902"/>
            <a:ext cx="6975473" cy="1093169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ln/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32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237865" y="1704727"/>
            <a:ext cx="6685949" cy="1505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ปริมาตร 1 ลิตร เท่ากับปริมาตร 1,000 มิลลิลิตร</a:t>
            </a:r>
          </a:p>
        </p:txBody>
      </p:sp>
      <p:sp>
        <p:nvSpPr>
          <p:cNvPr id="11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2228784" y="3094489"/>
            <a:ext cx="7343588" cy="2667682"/>
          </a:xfrm>
          <a:prstGeom prst="roundRect">
            <a:avLst>
              <a:gd name="adj" fmla="val 12122"/>
            </a:avLst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2318772" y="3296744"/>
            <a:ext cx="7595110" cy="2839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</a:tabLst>
              <a:defRPr/>
            </a:pPr>
            <a:r>
              <a:rPr lang="th-TH" sz="3600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</a:t>
            </a:r>
            <a:r>
              <a:rPr kumimoji="0" lang="th-TH" sz="3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ลิตร 500 มิลลิลิตร</a:t>
            </a:r>
            <a:r>
              <a:rPr kumimoji="0" lang="th-TH" sz="36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เท่ากับกี่มิลลิลิตร</a:t>
            </a:r>
          </a:p>
          <a:p>
            <a:pPr lvl="0">
              <a:buClr>
                <a:srgbClr val="000000"/>
              </a:buClr>
              <a:tabLst>
                <a:tab pos="444500" algn="l"/>
                <a:tab pos="715963" algn="l"/>
                <a:tab pos="984250" algn="l"/>
                <a:tab pos="1254125" algn="l"/>
                <a:tab pos="2147888" algn="l"/>
                <a:tab pos="3324225" algn="l"/>
              </a:tabLst>
              <a:defRPr/>
            </a:pPr>
            <a:r>
              <a:rPr kumimoji="0" lang="th-TH" sz="3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1 ลิตร	เท่ากับ	</a:t>
            </a:r>
            <a:r>
              <a:rPr lang="th-TH" sz="3600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1,000 มิลลิลิตร</a:t>
            </a:r>
            <a:endParaRPr kumimoji="0" lang="th-TH" sz="3600" b="1" i="0" u="none" strike="noStrike" kern="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lvl="0">
              <a:buClr>
                <a:srgbClr val="000000"/>
              </a:buClr>
              <a:tabLst>
                <a:tab pos="444500" algn="l"/>
                <a:tab pos="715963" algn="l"/>
                <a:tab pos="984250" algn="l"/>
                <a:tab pos="1254125" algn="l"/>
                <a:tab pos="2147888" algn="l"/>
                <a:tab pos="3324225" algn="l"/>
              </a:tabLst>
              <a:defRPr/>
            </a:pPr>
            <a:r>
              <a:rPr lang="th-TH" sz="3600" b="1" kern="0" baseline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3 ลิตร</a:t>
            </a:r>
            <a:r>
              <a:rPr lang="th-TH" sz="3600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เท่ากับ	3,000 มิลลิลิตร</a:t>
            </a:r>
          </a:p>
          <a:p>
            <a:pPr lvl="0">
              <a:buClr>
                <a:srgbClr val="000000"/>
              </a:buClr>
              <a:tabLst>
                <a:tab pos="444500" algn="l"/>
                <a:tab pos="715963" algn="l"/>
                <a:tab pos="984250" algn="l"/>
                <a:tab pos="1254125" algn="l"/>
                <a:tab pos="2147888" algn="l"/>
                <a:tab pos="3324225" algn="l"/>
              </a:tabLst>
              <a:defRPr/>
            </a:pPr>
            <a:r>
              <a:rPr lang="th-TH" sz="3600" b="1" kern="0" baseline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</a:t>
            </a:r>
            <a:r>
              <a:rPr lang="th-TH" sz="3600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3 ลิตร 500 มิลลิลิตร เท่ากับ 3,500 มิลลิลิตร</a:t>
            </a:r>
            <a:endParaRPr kumimoji="0" sz="36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6469609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/>
      <p:bldP spid="111" grpId="0" animBg="1"/>
      <p:bldP spid="113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" name="Google Shape;3848;p60">
            <a:extLst>
              <a:ext uri="{FF2B5EF4-FFF2-40B4-BE49-F238E27FC236}">
                <a16:creationId xmlns:a16="http://schemas.microsoft.com/office/drawing/2014/main" id="{BBE87D4C-C831-444B-B2AC-A3FD60D1E549}"/>
              </a:ext>
            </a:extLst>
          </p:cNvPr>
          <p:cNvGrpSpPr/>
          <p:nvPr/>
        </p:nvGrpSpPr>
        <p:grpSpPr>
          <a:xfrm>
            <a:off x="7937409" y="909169"/>
            <a:ext cx="2487655" cy="2416022"/>
            <a:chOff x="7208941" y="3794503"/>
            <a:chExt cx="1134210" cy="1132114"/>
          </a:xfrm>
        </p:grpSpPr>
        <p:sp>
          <p:nvSpPr>
            <p:cNvPr id="115" name="Google Shape;3849;p60">
              <a:extLst>
                <a:ext uri="{FF2B5EF4-FFF2-40B4-BE49-F238E27FC236}">
                  <a16:creationId xmlns:a16="http://schemas.microsoft.com/office/drawing/2014/main" id="{37EB7E0A-2853-426A-84D3-3BA571AC5EDC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116" name="Google Shape;3850;p60">
              <a:extLst>
                <a:ext uri="{FF2B5EF4-FFF2-40B4-BE49-F238E27FC236}">
                  <a16:creationId xmlns:a16="http://schemas.microsoft.com/office/drawing/2014/main" id="{6C82D9A0-AA91-41B6-A1F0-75F76F1D732A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51;p60">
              <a:extLst>
                <a:ext uri="{FF2B5EF4-FFF2-40B4-BE49-F238E27FC236}">
                  <a16:creationId xmlns:a16="http://schemas.microsoft.com/office/drawing/2014/main" id="{56CC4C67-21AC-4CEB-A460-F3764E02783D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852;p60">
              <a:extLst>
                <a:ext uri="{FF2B5EF4-FFF2-40B4-BE49-F238E27FC236}">
                  <a16:creationId xmlns:a16="http://schemas.microsoft.com/office/drawing/2014/main" id="{7367DBF3-F6D9-4BA0-BCF8-2C49823CE801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3853;p60">
              <a:extLst>
                <a:ext uri="{FF2B5EF4-FFF2-40B4-BE49-F238E27FC236}">
                  <a16:creationId xmlns:a16="http://schemas.microsoft.com/office/drawing/2014/main" id="{06B3D89E-7DCA-4BAF-B7DB-3375F0DF6CBB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3854;p60">
              <a:extLst>
                <a:ext uri="{FF2B5EF4-FFF2-40B4-BE49-F238E27FC236}">
                  <a16:creationId xmlns:a16="http://schemas.microsoft.com/office/drawing/2014/main" id="{029A2DB9-D51E-4386-BE61-B4B354A49496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3855;p60">
              <a:extLst>
                <a:ext uri="{FF2B5EF4-FFF2-40B4-BE49-F238E27FC236}">
                  <a16:creationId xmlns:a16="http://schemas.microsoft.com/office/drawing/2014/main" id="{B2A92D7A-D233-4277-A90E-9A8892BCBA68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3856;p60">
              <a:extLst>
                <a:ext uri="{FF2B5EF4-FFF2-40B4-BE49-F238E27FC236}">
                  <a16:creationId xmlns:a16="http://schemas.microsoft.com/office/drawing/2014/main" id="{8FCDE43A-CA75-45C6-AF84-CCD19B30A33E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3857;p60">
              <a:extLst>
                <a:ext uri="{FF2B5EF4-FFF2-40B4-BE49-F238E27FC236}">
                  <a16:creationId xmlns:a16="http://schemas.microsoft.com/office/drawing/2014/main" id="{D26FEA49-3D36-4E2C-922E-C0DBA59DBA35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3858;p60">
              <a:extLst>
                <a:ext uri="{FF2B5EF4-FFF2-40B4-BE49-F238E27FC236}">
                  <a16:creationId xmlns:a16="http://schemas.microsoft.com/office/drawing/2014/main" id="{1D08AE29-BDD5-479A-8947-E7E29F402A2D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3859;p60">
              <a:extLst>
                <a:ext uri="{FF2B5EF4-FFF2-40B4-BE49-F238E27FC236}">
                  <a16:creationId xmlns:a16="http://schemas.microsoft.com/office/drawing/2014/main" id="{836D0433-ACBA-40D4-BAE2-857A0E499328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3860;p60">
              <a:extLst>
                <a:ext uri="{FF2B5EF4-FFF2-40B4-BE49-F238E27FC236}">
                  <a16:creationId xmlns:a16="http://schemas.microsoft.com/office/drawing/2014/main" id="{13815EAA-CD05-4225-A708-4A821DB0C25C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3861;p60">
              <a:extLst>
                <a:ext uri="{FF2B5EF4-FFF2-40B4-BE49-F238E27FC236}">
                  <a16:creationId xmlns:a16="http://schemas.microsoft.com/office/drawing/2014/main" id="{EF3232CA-5A73-4D12-9F3E-16836A32255A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3862;p60">
              <a:extLst>
                <a:ext uri="{FF2B5EF4-FFF2-40B4-BE49-F238E27FC236}">
                  <a16:creationId xmlns:a16="http://schemas.microsoft.com/office/drawing/2014/main" id="{B98DD7A8-41DF-47BD-83B6-2FA2B730CDF0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3863;p60">
              <a:extLst>
                <a:ext uri="{FF2B5EF4-FFF2-40B4-BE49-F238E27FC236}">
                  <a16:creationId xmlns:a16="http://schemas.microsoft.com/office/drawing/2014/main" id="{495AB8B6-9802-4BF0-BECD-4FE2D9565E4F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3864;p60">
              <a:extLst>
                <a:ext uri="{FF2B5EF4-FFF2-40B4-BE49-F238E27FC236}">
                  <a16:creationId xmlns:a16="http://schemas.microsoft.com/office/drawing/2014/main" id="{D9C2B34D-9944-4540-8E46-9662401C9387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3865;p60">
              <a:extLst>
                <a:ext uri="{FF2B5EF4-FFF2-40B4-BE49-F238E27FC236}">
                  <a16:creationId xmlns:a16="http://schemas.microsoft.com/office/drawing/2014/main" id="{65FD576F-1D7A-4BC7-AF00-8BB84FA924AA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3866;p60">
              <a:extLst>
                <a:ext uri="{FF2B5EF4-FFF2-40B4-BE49-F238E27FC236}">
                  <a16:creationId xmlns:a16="http://schemas.microsoft.com/office/drawing/2014/main" id="{75740AFF-6EF0-4611-BD61-356F1AC501FC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3867;p60">
              <a:extLst>
                <a:ext uri="{FF2B5EF4-FFF2-40B4-BE49-F238E27FC236}">
                  <a16:creationId xmlns:a16="http://schemas.microsoft.com/office/drawing/2014/main" id="{2D75B827-9B6D-4AA9-92EC-74447B991355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3868;p60">
              <a:extLst>
                <a:ext uri="{FF2B5EF4-FFF2-40B4-BE49-F238E27FC236}">
                  <a16:creationId xmlns:a16="http://schemas.microsoft.com/office/drawing/2014/main" id="{6B04B5CD-2190-42AE-957E-8054695219A6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3869;p60">
              <a:extLst>
                <a:ext uri="{FF2B5EF4-FFF2-40B4-BE49-F238E27FC236}">
                  <a16:creationId xmlns:a16="http://schemas.microsoft.com/office/drawing/2014/main" id="{85B0B425-D860-47E1-93E4-8CA9784E1CC1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3870;p60">
              <a:extLst>
                <a:ext uri="{FF2B5EF4-FFF2-40B4-BE49-F238E27FC236}">
                  <a16:creationId xmlns:a16="http://schemas.microsoft.com/office/drawing/2014/main" id="{04BBBFE7-8FEC-4DF1-B035-DFE5F68B3D65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3871;p60">
              <a:extLst>
                <a:ext uri="{FF2B5EF4-FFF2-40B4-BE49-F238E27FC236}">
                  <a16:creationId xmlns:a16="http://schemas.microsoft.com/office/drawing/2014/main" id="{E52F311B-8134-473A-9FDD-16CA6B98FF02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3872;p60">
              <a:extLst>
                <a:ext uri="{FF2B5EF4-FFF2-40B4-BE49-F238E27FC236}">
                  <a16:creationId xmlns:a16="http://schemas.microsoft.com/office/drawing/2014/main" id="{BF898266-CA2C-454F-91DA-EB9257590A72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3873;p60">
              <a:extLst>
                <a:ext uri="{FF2B5EF4-FFF2-40B4-BE49-F238E27FC236}">
                  <a16:creationId xmlns:a16="http://schemas.microsoft.com/office/drawing/2014/main" id="{0C037166-E745-4313-B909-F5EEB52EA11C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3874;p60">
              <a:extLst>
                <a:ext uri="{FF2B5EF4-FFF2-40B4-BE49-F238E27FC236}">
                  <a16:creationId xmlns:a16="http://schemas.microsoft.com/office/drawing/2014/main" id="{CE2D5A89-333A-48E0-BF8E-7981D2D8F8B5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3875;p60">
              <a:extLst>
                <a:ext uri="{FF2B5EF4-FFF2-40B4-BE49-F238E27FC236}">
                  <a16:creationId xmlns:a16="http://schemas.microsoft.com/office/drawing/2014/main" id="{8D5BD00B-C55A-4148-8D9A-9AEBCF69F77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3876;p60">
              <a:extLst>
                <a:ext uri="{FF2B5EF4-FFF2-40B4-BE49-F238E27FC236}">
                  <a16:creationId xmlns:a16="http://schemas.microsoft.com/office/drawing/2014/main" id="{002FCE56-12D5-4398-87A0-3CC63A0A8973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77;p60">
              <a:extLst>
                <a:ext uri="{FF2B5EF4-FFF2-40B4-BE49-F238E27FC236}">
                  <a16:creationId xmlns:a16="http://schemas.microsoft.com/office/drawing/2014/main" id="{6229AB26-568C-4E38-80BC-A90754873872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3878;p60">
              <a:extLst>
                <a:ext uri="{FF2B5EF4-FFF2-40B4-BE49-F238E27FC236}">
                  <a16:creationId xmlns:a16="http://schemas.microsoft.com/office/drawing/2014/main" id="{B5039C46-A937-48DE-9276-AEC91B7C38B6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1440269" y="1139208"/>
            <a:ext cx="6497140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620785" y="1183591"/>
            <a:ext cx="615867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7159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ปริมาตร 1 ลิตร เท่ากับปริมาตร 1,000 มิลลิลิตร</a:t>
            </a:r>
          </a:p>
        </p:txBody>
      </p:sp>
      <p:sp>
        <p:nvSpPr>
          <p:cNvPr id="11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2228784" y="3094489"/>
            <a:ext cx="7786074" cy="2939450"/>
          </a:xfrm>
          <a:prstGeom prst="roundRect">
            <a:avLst>
              <a:gd name="adj" fmla="val 12122"/>
            </a:avLst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2680432" y="3325191"/>
            <a:ext cx="6819369" cy="26652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>
              <a:buClr>
                <a:srgbClr val="000000"/>
              </a:buClr>
              <a:tabLst>
                <a:tab pos="444500" algn="l"/>
                <a:tab pos="715963" algn="l"/>
                <a:tab pos="984250" algn="l"/>
                <a:tab pos="1254125" algn="l"/>
                <a:tab pos="2873375" algn="l"/>
                <a:tab pos="3773488" algn="l"/>
              </a:tabLst>
              <a:defRPr/>
            </a:pPr>
            <a:r>
              <a:rPr lang="th-TH" sz="3000" kern="0" noProof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6,100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 เท่ากับ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กี่ลิตร กี่มิลลิลิตร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lvl="0">
              <a:buClr>
                <a:srgbClr val="000000"/>
              </a:buClr>
              <a:tabLst>
                <a:tab pos="444500" algn="l"/>
                <a:tab pos="715963" algn="l"/>
                <a:tab pos="984250" algn="l"/>
                <a:tab pos="1254125" algn="l"/>
                <a:tab pos="2873375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1,000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 	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เท่ากับ	1 ลิตร</a:t>
            </a:r>
          </a:p>
          <a:p>
            <a:pPr lvl="0">
              <a:buClr>
                <a:srgbClr val="000000"/>
              </a:buClr>
              <a:tabLst>
                <a:tab pos="444500" algn="l"/>
                <a:tab pos="715963" algn="l"/>
                <a:tab pos="984250" algn="l"/>
                <a:tab pos="1254125" algn="l"/>
                <a:tab pos="2873375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6,000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 	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เท่ากับ	6 ลิตร</a:t>
            </a:r>
          </a:p>
          <a:p>
            <a:pPr lvl="0">
              <a:buClr>
                <a:srgbClr val="000000"/>
              </a:buClr>
              <a:tabLst>
                <a:tab pos="444500" algn="l"/>
                <a:tab pos="715963" algn="l"/>
                <a:tab pos="984250" algn="l"/>
                <a:tab pos="1254125" algn="l"/>
                <a:tab pos="2873375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6,100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 	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เท่ากับ	6 ลิตร กับ 100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lvl="0">
              <a:buClr>
                <a:srgbClr val="000000"/>
              </a:buClr>
              <a:tabLst>
                <a:tab pos="444500" algn="l"/>
                <a:tab pos="715963" algn="l"/>
                <a:tab pos="984250" algn="l"/>
                <a:tab pos="1254125" algn="l"/>
                <a:tab pos="2873375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6,100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 เท่ากับ 6 ลิตร 100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5690793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/>
      <p:bldP spid="111" grpId="0" animBg="1"/>
      <p:bldP spid="113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171300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123898" y="1670007"/>
            <a:ext cx="447430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5 ลิตร 150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 เท่ากับกี่มิลลิลิตร</a:t>
            </a:r>
            <a:endParaRPr lang="th-TH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2620171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2123898" y="2577172"/>
            <a:ext cx="450796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20 ลิตร 90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 เท่ากับกี่มิลลิลิตร</a:t>
            </a:r>
            <a:endParaRPr lang="th-TH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3541850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2123898" y="3498851"/>
            <a:ext cx="458651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1,850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 เท่ากับกี่ลิตร กี่มิลลิลิตร</a:t>
            </a:r>
            <a:endParaRPr lang="th-TH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4535558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2" name="TextBox 191"/>
          <p:cNvSpPr txBox="1"/>
          <p:nvPr/>
        </p:nvSpPr>
        <p:spPr>
          <a:xfrm>
            <a:off x="2123898" y="4492559"/>
            <a:ext cx="460094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3,750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 เท่ากับกี่ลิตร กี่มิลลิลิตร</a:t>
            </a:r>
            <a:endParaRPr lang="th-TH" sz="3000" dirty="0"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234741" y="1656036"/>
            <a:ext cx="189987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5,150 </a:t>
            </a:r>
            <a:r>
              <a:rPr lang="th-TH" sz="3000" kern="0" dirty="0">
                <a:solidFill>
                  <a:srgbClr val="FF000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</a:t>
            </a:r>
            <a:endParaRPr lang="th-TH" sz="3000" dirty="0">
              <a:solidFill>
                <a:srgbClr val="FF0000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93" name="TextBox 192"/>
          <p:cNvSpPr txBox="1"/>
          <p:nvPr/>
        </p:nvSpPr>
        <p:spPr>
          <a:xfrm>
            <a:off x="7246178" y="2591686"/>
            <a:ext cx="20874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20,090 มิลลิลิตร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229087" y="3527336"/>
            <a:ext cx="253306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 ลิตร 850 มิลลิลิตร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7246178" y="4492016"/>
            <a:ext cx="254749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 ลิตร 750 มิลลิลิตร</a:t>
            </a:r>
          </a:p>
        </p:txBody>
      </p:sp>
      <p:sp>
        <p:nvSpPr>
          <p:cNvPr id="4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4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1215793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93" grpId="0"/>
      <p:bldP spid="216" grpId="0"/>
      <p:bldP spid="217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" name="Google Shape;3848;p60">
            <a:extLst>
              <a:ext uri="{FF2B5EF4-FFF2-40B4-BE49-F238E27FC236}">
                <a16:creationId xmlns:a16="http://schemas.microsoft.com/office/drawing/2014/main" id="{BBE87D4C-C831-444B-B2AC-A3FD60D1E549}"/>
              </a:ext>
            </a:extLst>
          </p:cNvPr>
          <p:cNvGrpSpPr/>
          <p:nvPr/>
        </p:nvGrpSpPr>
        <p:grpSpPr>
          <a:xfrm>
            <a:off x="7414895" y="197969"/>
            <a:ext cx="2487655" cy="2416022"/>
            <a:chOff x="7208941" y="3794503"/>
            <a:chExt cx="1134210" cy="1132114"/>
          </a:xfrm>
        </p:grpSpPr>
        <p:sp>
          <p:nvSpPr>
            <p:cNvPr id="115" name="Google Shape;3849;p60">
              <a:extLst>
                <a:ext uri="{FF2B5EF4-FFF2-40B4-BE49-F238E27FC236}">
                  <a16:creationId xmlns:a16="http://schemas.microsoft.com/office/drawing/2014/main" id="{37EB7E0A-2853-426A-84D3-3BA571AC5EDC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116" name="Google Shape;3850;p60">
              <a:extLst>
                <a:ext uri="{FF2B5EF4-FFF2-40B4-BE49-F238E27FC236}">
                  <a16:creationId xmlns:a16="http://schemas.microsoft.com/office/drawing/2014/main" id="{6C82D9A0-AA91-41B6-A1F0-75F76F1D732A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51;p60">
              <a:extLst>
                <a:ext uri="{FF2B5EF4-FFF2-40B4-BE49-F238E27FC236}">
                  <a16:creationId xmlns:a16="http://schemas.microsoft.com/office/drawing/2014/main" id="{56CC4C67-21AC-4CEB-A460-F3764E02783D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852;p60">
              <a:extLst>
                <a:ext uri="{FF2B5EF4-FFF2-40B4-BE49-F238E27FC236}">
                  <a16:creationId xmlns:a16="http://schemas.microsoft.com/office/drawing/2014/main" id="{7367DBF3-F6D9-4BA0-BCF8-2C49823CE801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3853;p60">
              <a:extLst>
                <a:ext uri="{FF2B5EF4-FFF2-40B4-BE49-F238E27FC236}">
                  <a16:creationId xmlns:a16="http://schemas.microsoft.com/office/drawing/2014/main" id="{06B3D89E-7DCA-4BAF-B7DB-3375F0DF6CBB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3854;p60">
              <a:extLst>
                <a:ext uri="{FF2B5EF4-FFF2-40B4-BE49-F238E27FC236}">
                  <a16:creationId xmlns:a16="http://schemas.microsoft.com/office/drawing/2014/main" id="{029A2DB9-D51E-4386-BE61-B4B354A49496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3855;p60">
              <a:extLst>
                <a:ext uri="{FF2B5EF4-FFF2-40B4-BE49-F238E27FC236}">
                  <a16:creationId xmlns:a16="http://schemas.microsoft.com/office/drawing/2014/main" id="{B2A92D7A-D233-4277-A90E-9A8892BCBA68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3856;p60">
              <a:extLst>
                <a:ext uri="{FF2B5EF4-FFF2-40B4-BE49-F238E27FC236}">
                  <a16:creationId xmlns:a16="http://schemas.microsoft.com/office/drawing/2014/main" id="{8FCDE43A-CA75-45C6-AF84-CCD19B30A33E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3857;p60">
              <a:extLst>
                <a:ext uri="{FF2B5EF4-FFF2-40B4-BE49-F238E27FC236}">
                  <a16:creationId xmlns:a16="http://schemas.microsoft.com/office/drawing/2014/main" id="{D26FEA49-3D36-4E2C-922E-C0DBA59DBA35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3858;p60">
              <a:extLst>
                <a:ext uri="{FF2B5EF4-FFF2-40B4-BE49-F238E27FC236}">
                  <a16:creationId xmlns:a16="http://schemas.microsoft.com/office/drawing/2014/main" id="{1D08AE29-BDD5-479A-8947-E7E29F402A2D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3859;p60">
              <a:extLst>
                <a:ext uri="{FF2B5EF4-FFF2-40B4-BE49-F238E27FC236}">
                  <a16:creationId xmlns:a16="http://schemas.microsoft.com/office/drawing/2014/main" id="{836D0433-ACBA-40D4-BAE2-857A0E499328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3860;p60">
              <a:extLst>
                <a:ext uri="{FF2B5EF4-FFF2-40B4-BE49-F238E27FC236}">
                  <a16:creationId xmlns:a16="http://schemas.microsoft.com/office/drawing/2014/main" id="{13815EAA-CD05-4225-A708-4A821DB0C25C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3861;p60">
              <a:extLst>
                <a:ext uri="{FF2B5EF4-FFF2-40B4-BE49-F238E27FC236}">
                  <a16:creationId xmlns:a16="http://schemas.microsoft.com/office/drawing/2014/main" id="{EF3232CA-5A73-4D12-9F3E-16836A32255A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3862;p60">
              <a:extLst>
                <a:ext uri="{FF2B5EF4-FFF2-40B4-BE49-F238E27FC236}">
                  <a16:creationId xmlns:a16="http://schemas.microsoft.com/office/drawing/2014/main" id="{B98DD7A8-41DF-47BD-83B6-2FA2B730CDF0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3863;p60">
              <a:extLst>
                <a:ext uri="{FF2B5EF4-FFF2-40B4-BE49-F238E27FC236}">
                  <a16:creationId xmlns:a16="http://schemas.microsoft.com/office/drawing/2014/main" id="{495AB8B6-9802-4BF0-BECD-4FE2D9565E4F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3864;p60">
              <a:extLst>
                <a:ext uri="{FF2B5EF4-FFF2-40B4-BE49-F238E27FC236}">
                  <a16:creationId xmlns:a16="http://schemas.microsoft.com/office/drawing/2014/main" id="{D9C2B34D-9944-4540-8E46-9662401C9387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3865;p60">
              <a:extLst>
                <a:ext uri="{FF2B5EF4-FFF2-40B4-BE49-F238E27FC236}">
                  <a16:creationId xmlns:a16="http://schemas.microsoft.com/office/drawing/2014/main" id="{65FD576F-1D7A-4BC7-AF00-8BB84FA924AA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3866;p60">
              <a:extLst>
                <a:ext uri="{FF2B5EF4-FFF2-40B4-BE49-F238E27FC236}">
                  <a16:creationId xmlns:a16="http://schemas.microsoft.com/office/drawing/2014/main" id="{75740AFF-6EF0-4611-BD61-356F1AC501FC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3867;p60">
              <a:extLst>
                <a:ext uri="{FF2B5EF4-FFF2-40B4-BE49-F238E27FC236}">
                  <a16:creationId xmlns:a16="http://schemas.microsoft.com/office/drawing/2014/main" id="{2D75B827-9B6D-4AA9-92EC-74447B991355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3868;p60">
              <a:extLst>
                <a:ext uri="{FF2B5EF4-FFF2-40B4-BE49-F238E27FC236}">
                  <a16:creationId xmlns:a16="http://schemas.microsoft.com/office/drawing/2014/main" id="{6B04B5CD-2190-42AE-957E-8054695219A6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3869;p60">
              <a:extLst>
                <a:ext uri="{FF2B5EF4-FFF2-40B4-BE49-F238E27FC236}">
                  <a16:creationId xmlns:a16="http://schemas.microsoft.com/office/drawing/2014/main" id="{85B0B425-D860-47E1-93E4-8CA9784E1CC1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3870;p60">
              <a:extLst>
                <a:ext uri="{FF2B5EF4-FFF2-40B4-BE49-F238E27FC236}">
                  <a16:creationId xmlns:a16="http://schemas.microsoft.com/office/drawing/2014/main" id="{04BBBFE7-8FEC-4DF1-B035-DFE5F68B3D65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3871;p60">
              <a:extLst>
                <a:ext uri="{FF2B5EF4-FFF2-40B4-BE49-F238E27FC236}">
                  <a16:creationId xmlns:a16="http://schemas.microsoft.com/office/drawing/2014/main" id="{E52F311B-8134-473A-9FDD-16CA6B98FF02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3872;p60">
              <a:extLst>
                <a:ext uri="{FF2B5EF4-FFF2-40B4-BE49-F238E27FC236}">
                  <a16:creationId xmlns:a16="http://schemas.microsoft.com/office/drawing/2014/main" id="{BF898266-CA2C-454F-91DA-EB9257590A72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3873;p60">
              <a:extLst>
                <a:ext uri="{FF2B5EF4-FFF2-40B4-BE49-F238E27FC236}">
                  <a16:creationId xmlns:a16="http://schemas.microsoft.com/office/drawing/2014/main" id="{0C037166-E745-4313-B909-F5EEB52EA11C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3874;p60">
              <a:extLst>
                <a:ext uri="{FF2B5EF4-FFF2-40B4-BE49-F238E27FC236}">
                  <a16:creationId xmlns:a16="http://schemas.microsoft.com/office/drawing/2014/main" id="{CE2D5A89-333A-48E0-BF8E-7981D2D8F8B5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3875;p60">
              <a:extLst>
                <a:ext uri="{FF2B5EF4-FFF2-40B4-BE49-F238E27FC236}">
                  <a16:creationId xmlns:a16="http://schemas.microsoft.com/office/drawing/2014/main" id="{8D5BD00B-C55A-4148-8D9A-9AEBCF69F77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3876;p60">
              <a:extLst>
                <a:ext uri="{FF2B5EF4-FFF2-40B4-BE49-F238E27FC236}">
                  <a16:creationId xmlns:a16="http://schemas.microsoft.com/office/drawing/2014/main" id="{002FCE56-12D5-4398-87A0-3CC63A0A8973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77;p60">
              <a:extLst>
                <a:ext uri="{FF2B5EF4-FFF2-40B4-BE49-F238E27FC236}">
                  <a16:creationId xmlns:a16="http://schemas.microsoft.com/office/drawing/2014/main" id="{6229AB26-568C-4E38-80BC-A90754873872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3878;p60">
              <a:extLst>
                <a:ext uri="{FF2B5EF4-FFF2-40B4-BE49-F238E27FC236}">
                  <a16:creationId xmlns:a16="http://schemas.microsoft.com/office/drawing/2014/main" id="{B5039C46-A937-48DE-9276-AEC91B7C38B6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94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1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1799771" y="2348644"/>
            <a:ext cx="8101410" cy="3685295"/>
          </a:xfrm>
          <a:prstGeom prst="roundRect">
            <a:avLst>
              <a:gd name="adj" fmla="val 8577"/>
            </a:avLst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2119086" y="2559979"/>
            <a:ext cx="7588163" cy="11466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หนังสือเรียนเล่มนี้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กำหนดความสัมพันธ์ระหว่างหน่วยปริมาตรช้อนชา ช้อนโต๊ะ ถ้วยตวง กับมิลลิลิตร ดังนี้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90170" y="3786773"/>
            <a:ext cx="1448002" cy="457264"/>
          </a:xfrm>
          <a:prstGeom prst="rect">
            <a:avLst/>
          </a:prstGeom>
        </p:spPr>
      </p:pic>
      <p:sp>
        <p:nvSpPr>
          <p:cNvPr id="49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3452687" y="3611800"/>
            <a:ext cx="5522836" cy="68610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ปริมาตร 1 ช้อนชา เท่ากับ ปริมาตร 5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pic>
        <p:nvPicPr>
          <p:cNvPr id="50" name="Picture 49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04572" y="4355961"/>
            <a:ext cx="1310096" cy="524038"/>
          </a:xfrm>
          <a:prstGeom prst="rect">
            <a:avLst/>
          </a:prstGeom>
        </p:spPr>
      </p:pic>
      <p:sp>
        <p:nvSpPr>
          <p:cNvPr id="51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3472904" y="4271050"/>
            <a:ext cx="5823376" cy="68610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ปริมาตร 1 </a:t>
            </a:r>
            <a:r>
              <a:rPr kumimoji="0" lang="th-TH" sz="30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ช้อนโต๊ะ 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เท่ากับ ปริมาตร </a:t>
            </a:r>
            <a:r>
              <a:rPr kumimoji="0" lang="en-US" sz="30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</a:t>
            </a:r>
            <a:r>
              <a:rPr kumimoji="0" lang="th-TH" sz="30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5 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pic>
        <p:nvPicPr>
          <p:cNvPr id="52" name="Picture 51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0317" y="4990965"/>
            <a:ext cx="1244351" cy="791861"/>
          </a:xfrm>
          <a:prstGeom prst="rect">
            <a:avLst/>
          </a:prstGeom>
        </p:spPr>
      </p:pic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3472903" y="5107077"/>
            <a:ext cx="5805725" cy="68610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235200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ปริมาตร 1 ถ้วยตวง เท่ากับ ปริมาตร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250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36623168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15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65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6875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7375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36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41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 animBg="1"/>
      <p:bldP spid="113" grpId="0"/>
      <p:bldP spid="49" grpId="0"/>
      <p:bldP spid="51" grpId="0"/>
      <p:bldP spid="53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" name="Google Shape;3848;p60">
            <a:extLst>
              <a:ext uri="{FF2B5EF4-FFF2-40B4-BE49-F238E27FC236}">
                <a16:creationId xmlns:a16="http://schemas.microsoft.com/office/drawing/2014/main" id="{BBE87D4C-C831-444B-B2AC-A3FD60D1E549}"/>
              </a:ext>
            </a:extLst>
          </p:cNvPr>
          <p:cNvGrpSpPr/>
          <p:nvPr/>
        </p:nvGrpSpPr>
        <p:grpSpPr>
          <a:xfrm>
            <a:off x="7937409" y="909169"/>
            <a:ext cx="2487655" cy="2416022"/>
            <a:chOff x="7208941" y="3794503"/>
            <a:chExt cx="1134210" cy="1132114"/>
          </a:xfrm>
        </p:grpSpPr>
        <p:sp>
          <p:nvSpPr>
            <p:cNvPr id="115" name="Google Shape;3849;p60">
              <a:extLst>
                <a:ext uri="{FF2B5EF4-FFF2-40B4-BE49-F238E27FC236}">
                  <a16:creationId xmlns:a16="http://schemas.microsoft.com/office/drawing/2014/main" id="{37EB7E0A-2853-426A-84D3-3BA571AC5EDC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116" name="Google Shape;3850;p60">
              <a:extLst>
                <a:ext uri="{FF2B5EF4-FFF2-40B4-BE49-F238E27FC236}">
                  <a16:creationId xmlns:a16="http://schemas.microsoft.com/office/drawing/2014/main" id="{6C82D9A0-AA91-41B6-A1F0-75F76F1D732A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51;p60">
              <a:extLst>
                <a:ext uri="{FF2B5EF4-FFF2-40B4-BE49-F238E27FC236}">
                  <a16:creationId xmlns:a16="http://schemas.microsoft.com/office/drawing/2014/main" id="{56CC4C67-21AC-4CEB-A460-F3764E02783D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852;p60">
              <a:extLst>
                <a:ext uri="{FF2B5EF4-FFF2-40B4-BE49-F238E27FC236}">
                  <a16:creationId xmlns:a16="http://schemas.microsoft.com/office/drawing/2014/main" id="{7367DBF3-F6D9-4BA0-BCF8-2C49823CE801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3853;p60">
              <a:extLst>
                <a:ext uri="{FF2B5EF4-FFF2-40B4-BE49-F238E27FC236}">
                  <a16:creationId xmlns:a16="http://schemas.microsoft.com/office/drawing/2014/main" id="{06B3D89E-7DCA-4BAF-B7DB-3375F0DF6CBB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3854;p60">
              <a:extLst>
                <a:ext uri="{FF2B5EF4-FFF2-40B4-BE49-F238E27FC236}">
                  <a16:creationId xmlns:a16="http://schemas.microsoft.com/office/drawing/2014/main" id="{029A2DB9-D51E-4386-BE61-B4B354A49496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3855;p60">
              <a:extLst>
                <a:ext uri="{FF2B5EF4-FFF2-40B4-BE49-F238E27FC236}">
                  <a16:creationId xmlns:a16="http://schemas.microsoft.com/office/drawing/2014/main" id="{B2A92D7A-D233-4277-A90E-9A8892BCBA68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3856;p60">
              <a:extLst>
                <a:ext uri="{FF2B5EF4-FFF2-40B4-BE49-F238E27FC236}">
                  <a16:creationId xmlns:a16="http://schemas.microsoft.com/office/drawing/2014/main" id="{8FCDE43A-CA75-45C6-AF84-CCD19B30A33E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3857;p60">
              <a:extLst>
                <a:ext uri="{FF2B5EF4-FFF2-40B4-BE49-F238E27FC236}">
                  <a16:creationId xmlns:a16="http://schemas.microsoft.com/office/drawing/2014/main" id="{D26FEA49-3D36-4E2C-922E-C0DBA59DBA35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3858;p60">
              <a:extLst>
                <a:ext uri="{FF2B5EF4-FFF2-40B4-BE49-F238E27FC236}">
                  <a16:creationId xmlns:a16="http://schemas.microsoft.com/office/drawing/2014/main" id="{1D08AE29-BDD5-479A-8947-E7E29F402A2D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3859;p60">
              <a:extLst>
                <a:ext uri="{FF2B5EF4-FFF2-40B4-BE49-F238E27FC236}">
                  <a16:creationId xmlns:a16="http://schemas.microsoft.com/office/drawing/2014/main" id="{836D0433-ACBA-40D4-BAE2-857A0E499328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3860;p60">
              <a:extLst>
                <a:ext uri="{FF2B5EF4-FFF2-40B4-BE49-F238E27FC236}">
                  <a16:creationId xmlns:a16="http://schemas.microsoft.com/office/drawing/2014/main" id="{13815EAA-CD05-4225-A708-4A821DB0C25C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3861;p60">
              <a:extLst>
                <a:ext uri="{FF2B5EF4-FFF2-40B4-BE49-F238E27FC236}">
                  <a16:creationId xmlns:a16="http://schemas.microsoft.com/office/drawing/2014/main" id="{EF3232CA-5A73-4D12-9F3E-16836A32255A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3862;p60">
              <a:extLst>
                <a:ext uri="{FF2B5EF4-FFF2-40B4-BE49-F238E27FC236}">
                  <a16:creationId xmlns:a16="http://schemas.microsoft.com/office/drawing/2014/main" id="{B98DD7A8-41DF-47BD-83B6-2FA2B730CDF0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3863;p60">
              <a:extLst>
                <a:ext uri="{FF2B5EF4-FFF2-40B4-BE49-F238E27FC236}">
                  <a16:creationId xmlns:a16="http://schemas.microsoft.com/office/drawing/2014/main" id="{495AB8B6-9802-4BF0-BECD-4FE2D9565E4F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3864;p60">
              <a:extLst>
                <a:ext uri="{FF2B5EF4-FFF2-40B4-BE49-F238E27FC236}">
                  <a16:creationId xmlns:a16="http://schemas.microsoft.com/office/drawing/2014/main" id="{D9C2B34D-9944-4540-8E46-9662401C9387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3865;p60">
              <a:extLst>
                <a:ext uri="{FF2B5EF4-FFF2-40B4-BE49-F238E27FC236}">
                  <a16:creationId xmlns:a16="http://schemas.microsoft.com/office/drawing/2014/main" id="{65FD576F-1D7A-4BC7-AF00-8BB84FA924AA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3866;p60">
              <a:extLst>
                <a:ext uri="{FF2B5EF4-FFF2-40B4-BE49-F238E27FC236}">
                  <a16:creationId xmlns:a16="http://schemas.microsoft.com/office/drawing/2014/main" id="{75740AFF-6EF0-4611-BD61-356F1AC501FC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3867;p60">
              <a:extLst>
                <a:ext uri="{FF2B5EF4-FFF2-40B4-BE49-F238E27FC236}">
                  <a16:creationId xmlns:a16="http://schemas.microsoft.com/office/drawing/2014/main" id="{2D75B827-9B6D-4AA9-92EC-74447B991355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3868;p60">
              <a:extLst>
                <a:ext uri="{FF2B5EF4-FFF2-40B4-BE49-F238E27FC236}">
                  <a16:creationId xmlns:a16="http://schemas.microsoft.com/office/drawing/2014/main" id="{6B04B5CD-2190-42AE-957E-8054695219A6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3869;p60">
              <a:extLst>
                <a:ext uri="{FF2B5EF4-FFF2-40B4-BE49-F238E27FC236}">
                  <a16:creationId xmlns:a16="http://schemas.microsoft.com/office/drawing/2014/main" id="{85B0B425-D860-47E1-93E4-8CA9784E1CC1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3870;p60">
              <a:extLst>
                <a:ext uri="{FF2B5EF4-FFF2-40B4-BE49-F238E27FC236}">
                  <a16:creationId xmlns:a16="http://schemas.microsoft.com/office/drawing/2014/main" id="{04BBBFE7-8FEC-4DF1-B035-DFE5F68B3D65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3871;p60">
              <a:extLst>
                <a:ext uri="{FF2B5EF4-FFF2-40B4-BE49-F238E27FC236}">
                  <a16:creationId xmlns:a16="http://schemas.microsoft.com/office/drawing/2014/main" id="{E52F311B-8134-473A-9FDD-16CA6B98FF02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3872;p60">
              <a:extLst>
                <a:ext uri="{FF2B5EF4-FFF2-40B4-BE49-F238E27FC236}">
                  <a16:creationId xmlns:a16="http://schemas.microsoft.com/office/drawing/2014/main" id="{BF898266-CA2C-454F-91DA-EB9257590A72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3873;p60">
              <a:extLst>
                <a:ext uri="{FF2B5EF4-FFF2-40B4-BE49-F238E27FC236}">
                  <a16:creationId xmlns:a16="http://schemas.microsoft.com/office/drawing/2014/main" id="{0C037166-E745-4313-B909-F5EEB52EA11C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3874;p60">
              <a:extLst>
                <a:ext uri="{FF2B5EF4-FFF2-40B4-BE49-F238E27FC236}">
                  <a16:creationId xmlns:a16="http://schemas.microsoft.com/office/drawing/2014/main" id="{CE2D5A89-333A-48E0-BF8E-7981D2D8F8B5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3875;p60">
              <a:extLst>
                <a:ext uri="{FF2B5EF4-FFF2-40B4-BE49-F238E27FC236}">
                  <a16:creationId xmlns:a16="http://schemas.microsoft.com/office/drawing/2014/main" id="{8D5BD00B-C55A-4148-8D9A-9AEBCF69F77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3876;p60">
              <a:extLst>
                <a:ext uri="{FF2B5EF4-FFF2-40B4-BE49-F238E27FC236}">
                  <a16:creationId xmlns:a16="http://schemas.microsoft.com/office/drawing/2014/main" id="{002FCE56-12D5-4398-87A0-3CC63A0A8973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77;p60">
              <a:extLst>
                <a:ext uri="{FF2B5EF4-FFF2-40B4-BE49-F238E27FC236}">
                  <a16:creationId xmlns:a16="http://schemas.microsoft.com/office/drawing/2014/main" id="{6229AB26-568C-4E38-80BC-A90754873872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3878;p60">
              <a:extLst>
                <a:ext uri="{FF2B5EF4-FFF2-40B4-BE49-F238E27FC236}">
                  <a16:creationId xmlns:a16="http://schemas.microsoft.com/office/drawing/2014/main" id="{B5039C46-A937-48DE-9276-AEC91B7C38B6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1440269" y="1139208"/>
            <a:ext cx="6497140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620785" y="1183591"/>
            <a:ext cx="615867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tabLst>
                <a:tab pos="7159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5 ช้อนโต๊ะ เท่ากับกี่มิลลิลิตร</a:t>
            </a:r>
          </a:p>
        </p:txBody>
      </p:sp>
      <p:sp>
        <p:nvSpPr>
          <p:cNvPr id="11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2228784" y="3094489"/>
            <a:ext cx="7343588" cy="2304825"/>
          </a:xfrm>
          <a:prstGeom prst="roundRect">
            <a:avLst>
              <a:gd name="adj" fmla="val 12122"/>
            </a:avLst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2680432" y="3412276"/>
            <a:ext cx="6819369" cy="17402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5 ช้อนโต๊ะ เท่ากับกี่มิลลิลิตร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1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ช้อนโต๊ะ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เท่ากับ	15 มิลลิลิตร</a:t>
            </a:r>
          </a:p>
          <a:p>
            <a:pPr lvl="0">
              <a:buClr>
                <a:srgbClr val="000000"/>
              </a:buClr>
              <a:tabLst>
                <a:tab pos="444500" algn="l"/>
                <a:tab pos="715963" algn="l"/>
                <a:tab pos="984250" algn="l"/>
                <a:tab pos="1254125" algn="l"/>
                <a:tab pos="2786063" algn="l"/>
                <a:tab pos="3773488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5 ช้อนโต๊ะ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เท่ากับ 5 × 15 </a:t>
            </a:r>
            <a:r>
              <a:rPr kumimoji="0" lang="en-US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75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6235605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/>
      <p:bldP spid="111" grpId="0" animBg="1"/>
      <p:bldP spid="113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" name="Google Shape;3848;p60">
            <a:extLst>
              <a:ext uri="{FF2B5EF4-FFF2-40B4-BE49-F238E27FC236}">
                <a16:creationId xmlns:a16="http://schemas.microsoft.com/office/drawing/2014/main" id="{BBE87D4C-C831-444B-B2AC-A3FD60D1E549}"/>
              </a:ext>
            </a:extLst>
          </p:cNvPr>
          <p:cNvGrpSpPr/>
          <p:nvPr/>
        </p:nvGrpSpPr>
        <p:grpSpPr>
          <a:xfrm>
            <a:off x="7937409" y="909169"/>
            <a:ext cx="2487655" cy="2416022"/>
            <a:chOff x="7208941" y="3794503"/>
            <a:chExt cx="1134210" cy="1132114"/>
          </a:xfrm>
        </p:grpSpPr>
        <p:sp>
          <p:nvSpPr>
            <p:cNvPr id="115" name="Google Shape;3849;p60">
              <a:extLst>
                <a:ext uri="{FF2B5EF4-FFF2-40B4-BE49-F238E27FC236}">
                  <a16:creationId xmlns:a16="http://schemas.microsoft.com/office/drawing/2014/main" id="{37EB7E0A-2853-426A-84D3-3BA571AC5EDC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116" name="Google Shape;3850;p60">
              <a:extLst>
                <a:ext uri="{FF2B5EF4-FFF2-40B4-BE49-F238E27FC236}">
                  <a16:creationId xmlns:a16="http://schemas.microsoft.com/office/drawing/2014/main" id="{6C82D9A0-AA91-41B6-A1F0-75F76F1D732A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851;p60">
              <a:extLst>
                <a:ext uri="{FF2B5EF4-FFF2-40B4-BE49-F238E27FC236}">
                  <a16:creationId xmlns:a16="http://schemas.microsoft.com/office/drawing/2014/main" id="{56CC4C67-21AC-4CEB-A460-F3764E02783D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852;p60">
              <a:extLst>
                <a:ext uri="{FF2B5EF4-FFF2-40B4-BE49-F238E27FC236}">
                  <a16:creationId xmlns:a16="http://schemas.microsoft.com/office/drawing/2014/main" id="{7367DBF3-F6D9-4BA0-BCF8-2C49823CE801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3853;p60">
              <a:extLst>
                <a:ext uri="{FF2B5EF4-FFF2-40B4-BE49-F238E27FC236}">
                  <a16:creationId xmlns:a16="http://schemas.microsoft.com/office/drawing/2014/main" id="{06B3D89E-7DCA-4BAF-B7DB-3375F0DF6CBB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3854;p60">
              <a:extLst>
                <a:ext uri="{FF2B5EF4-FFF2-40B4-BE49-F238E27FC236}">
                  <a16:creationId xmlns:a16="http://schemas.microsoft.com/office/drawing/2014/main" id="{029A2DB9-D51E-4386-BE61-B4B354A49496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3855;p60">
              <a:extLst>
                <a:ext uri="{FF2B5EF4-FFF2-40B4-BE49-F238E27FC236}">
                  <a16:creationId xmlns:a16="http://schemas.microsoft.com/office/drawing/2014/main" id="{B2A92D7A-D233-4277-A90E-9A8892BCBA68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3856;p60">
              <a:extLst>
                <a:ext uri="{FF2B5EF4-FFF2-40B4-BE49-F238E27FC236}">
                  <a16:creationId xmlns:a16="http://schemas.microsoft.com/office/drawing/2014/main" id="{8FCDE43A-CA75-45C6-AF84-CCD19B30A33E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3857;p60">
              <a:extLst>
                <a:ext uri="{FF2B5EF4-FFF2-40B4-BE49-F238E27FC236}">
                  <a16:creationId xmlns:a16="http://schemas.microsoft.com/office/drawing/2014/main" id="{D26FEA49-3D36-4E2C-922E-C0DBA59DBA35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3858;p60">
              <a:extLst>
                <a:ext uri="{FF2B5EF4-FFF2-40B4-BE49-F238E27FC236}">
                  <a16:creationId xmlns:a16="http://schemas.microsoft.com/office/drawing/2014/main" id="{1D08AE29-BDD5-479A-8947-E7E29F402A2D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3859;p60">
              <a:extLst>
                <a:ext uri="{FF2B5EF4-FFF2-40B4-BE49-F238E27FC236}">
                  <a16:creationId xmlns:a16="http://schemas.microsoft.com/office/drawing/2014/main" id="{836D0433-ACBA-40D4-BAE2-857A0E499328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3860;p60">
              <a:extLst>
                <a:ext uri="{FF2B5EF4-FFF2-40B4-BE49-F238E27FC236}">
                  <a16:creationId xmlns:a16="http://schemas.microsoft.com/office/drawing/2014/main" id="{13815EAA-CD05-4225-A708-4A821DB0C25C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3861;p60">
              <a:extLst>
                <a:ext uri="{FF2B5EF4-FFF2-40B4-BE49-F238E27FC236}">
                  <a16:creationId xmlns:a16="http://schemas.microsoft.com/office/drawing/2014/main" id="{EF3232CA-5A73-4D12-9F3E-16836A32255A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3862;p60">
              <a:extLst>
                <a:ext uri="{FF2B5EF4-FFF2-40B4-BE49-F238E27FC236}">
                  <a16:creationId xmlns:a16="http://schemas.microsoft.com/office/drawing/2014/main" id="{B98DD7A8-41DF-47BD-83B6-2FA2B730CDF0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3863;p60">
              <a:extLst>
                <a:ext uri="{FF2B5EF4-FFF2-40B4-BE49-F238E27FC236}">
                  <a16:creationId xmlns:a16="http://schemas.microsoft.com/office/drawing/2014/main" id="{495AB8B6-9802-4BF0-BECD-4FE2D9565E4F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3864;p60">
              <a:extLst>
                <a:ext uri="{FF2B5EF4-FFF2-40B4-BE49-F238E27FC236}">
                  <a16:creationId xmlns:a16="http://schemas.microsoft.com/office/drawing/2014/main" id="{D9C2B34D-9944-4540-8E46-9662401C9387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3865;p60">
              <a:extLst>
                <a:ext uri="{FF2B5EF4-FFF2-40B4-BE49-F238E27FC236}">
                  <a16:creationId xmlns:a16="http://schemas.microsoft.com/office/drawing/2014/main" id="{65FD576F-1D7A-4BC7-AF00-8BB84FA924AA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3866;p60">
              <a:extLst>
                <a:ext uri="{FF2B5EF4-FFF2-40B4-BE49-F238E27FC236}">
                  <a16:creationId xmlns:a16="http://schemas.microsoft.com/office/drawing/2014/main" id="{75740AFF-6EF0-4611-BD61-356F1AC501FC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3867;p60">
              <a:extLst>
                <a:ext uri="{FF2B5EF4-FFF2-40B4-BE49-F238E27FC236}">
                  <a16:creationId xmlns:a16="http://schemas.microsoft.com/office/drawing/2014/main" id="{2D75B827-9B6D-4AA9-92EC-74447B991355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3868;p60">
              <a:extLst>
                <a:ext uri="{FF2B5EF4-FFF2-40B4-BE49-F238E27FC236}">
                  <a16:creationId xmlns:a16="http://schemas.microsoft.com/office/drawing/2014/main" id="{6B04B5CD-2190-42AE-957E-8054695219A6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3869;p60">
              <a:extLst>
                <a:ext uri="{FF2B5EF4-FFF2-40B4-BE49-F238E27FC236}">
                  <a16:creationId xmlns:a16="http://schemas.microsoft.com/office/drawing/2014/main" id="{85B0B425-D860-47E1-93E4-8CA9784E1CC1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3870;p60">
              <a:extLst>
                <a:ext uri="{FF2B5EF4-FFF2-40B4-BE49-F238E27FC236}">
                  <a16:creationId xmlns:a16="http://schemas.microsoft.com/office/drawing/2014/main" id="{04BBBFE7-8FEC-4DF1-B035-DFE5F68B3D65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3871;p60">
              <a:extLst>
                <a:ext uri="{FF2B5EF4-FFF2-40B4-BE49-F238E27FC236}">
                  <a16:creationId xmlns:a16="http://schemas.microsoft.com/office/drawing/2014/main" id="{E52F311B-8134-473A-9FDD-16CA6B98FF02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3872;p60">
              <a:extLst>
                <a:ext uri="{FF2B5EF4-FFF2-40B4-BE49-F238E27FC236}">
                  <a16:creationId xmlns:a16="http://schemas.microsoft.com/office/drawing/2014/main" id="{BF898266-CA2C-454F-91DA-EB9257590A72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3873;p60">
              <a:extLst>
                <a:ext uri="{FF2B5EF4-FFF2-40B4-BE49-F238E27FC236}">
                  <a16:creationId xmlns:a16="http://schemas.microsoft.com/office/drawing/2014/main" id="{0C037166-E745-4313-B909-F5EEB52EA11C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3874;p60">
              <a:extLst>
                <a:ext uri="{FF2B5EF4-FFF2-40B4-BE49-F238E27FC236}">
                  <a16:creationId xmlns:a16="http://schemas.microsoft.com/office/drawing/2014/main" id="{CE2D5A89-333A-48E0-BF8E-7981D2D8F8B5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3875;p60">
              <a:extLst>
                <a:ext uri="{FF2B5EF4-FFF2-40B4-BE49-F238E27FC236}">
                  <a16:creationId xmlns:a16="http://schemas.microsoft.com/office/drawing/2014/main" id="{8D5BD00B-C55A-4148-8D9A-9AEBCF69F77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3876;p60">
              <a:extLst>
                <a:ext uri="{FF2B5EF4-FFF2-40B4-BE49-F238E27FC236}">
                  <a16:creationId xmlns:a16="http://schemas.microsoft.com/office/drawing/2014/main" id="{002FCE56-12D5-4398-87A0-3CC63A0A8973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3877;p60">
              <a:extLst>
                <a:ext uri="{FF2B5EF4-FFF2-40B4-BE49-F238E27FC236}">
                  <a16:creationId xmlns:a16="http://schemas.microsoft.com/office/drawing/2014/main" id="{6229AB26-568C-4E38-80BC-A90754873872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3878;p60">
              <a:extLst>
                <a:ext uri="{FF2B5EF4-FFF2-40B4-BE49-F238E27FC236}">
                  <a16:creationId xmlns:a16="http://schemas.microsoft.com/office/drawing/2014/main" id="{B5039C46-A937-48DE-9276-AEC91B7C38B6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8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1440269" y="1139208"/>
            <a:ext cx="6497140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9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620785" y="1183591"/>
            <a:ext cx="615867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750 มิลลิลิตร</a:t>
            </a: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เท่ากับกี่ถ้วยตวง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11" name="Google Shape;4711;p51">
            <a:extLst>
              <a:ext uri="{FF2B5EF4-FFF2-40B4-BE49-F238E27FC236}">
                <a16:creationId xmlns:a16="http://schemas.microsoft.com/office/drawing/2014/main" id="{2A266F71-93C6-49A3-A109-6D29D84F9C52}"/>
              </a:ext>
            </a:extLst>
          </p:cNvPr>
          <p:cNvSpPr/>
          <p:nvPr/>
        </p:nvSpPr>
        <p:spPr>
          <a:xfrm>
            <a:off x="2228783" y="3094489"/>
            <a:ext cx="7572359" cy="2939450"/>
          </a:xfrm>
          <a:prstGeom prst="roundRect">
            <a:avLst>
              <a:gd name="adj" fmla="val 12122"/>
            </a:avLst>
          </a:prstGeom>
          <a:solidFill>
            <a:srgbClr val="FFDDE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3" name="Google Shape;3842;p61">
            <a:extLst>
              <a:ext uri="{FF2B5EF4-FFF2-40B4-BE49-F238E27FC236}">
                <a16:creationId xmlns:a16="http://schemas.microsoft.com/office/drawing/2014/main" id="{E633A8CE-3110-4ED8-8BA8-AC44309E82D9}"/>
              </a:ext>
            </a:extLst>
          </p:cNvPr>
          <p:cNvSpPr txBox="1"/>
          <p:nvPr/>
        </p:nvSpPr>
        <p:spPr>
          <a:xfrm>
            <a:off x="2753002" y="3325191"/>
            <a:ext cx="6819369" cy="26652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444500" algn="l"/>
                <a:tab pos="715963" algn="l"/>
                <a:tab pos="984250" algn="l"/>
                <a:tab pos="1254125" algn="l"/>
                <a:tab pos="2336800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750 มิลลิลิตร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เท่ากับกี่ถ้วยตวง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lvl="0">
              <a:buClr>
                <a:srgbClr val="000000"/>
              </a:buClr>
              <a:tabLst>
                <a:tab pos="444500" algn="l"/>
                <a:tab pos="715963" algn="l"/>
                <a:tab pos="984250" algn="l"/>
                <a:tab pos="1254125" algn="l"/>
                <a:tab pos="2336800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1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ถ้วยตวง 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เท่ากับ	250 มิลลิลิตร</a:t>
            </a:r>
          </a:p>
          <a:p>
            <a:pPr lvl="0">
              <a:buClr>
                <a:srgbClr val="000000"/>
              </a:buClr>
              <a:tabLst>
                <a:tab pos="444500" algn="l"/>
                <a:tab pos="715963" algn="l"/>
                <a:tab pos="984250" algn="l"/>
                <a:tab pos="1254125" algn="l"/>
                <a:tab pos="2336800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2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ถ้วยตวง 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เท่ากับ	2 × 250 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500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lvl="0">
              <a:buClr>
                <a:srgbClr val="000000"/>
              </a:buClr>
              <a:tabLst>
                <a:tab pos="444500" algn="l"/>
                <a:tab pos="715963" algn="l"/>
                <a:tab pos="984250" algn="l"/>
                <a:tab pos="1254125" algn="l"/>
                <a:tab pos="2336800" algn="l"/>
                <a:tab pos="33242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		3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ถ้วยตวง 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	เท่ากับ	3 × 250 </a:t>
            </a:r>
            <a:r>
              <a:rPr kumimoji="0" lang="en-US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</a:t>
            </a:r>
            <a:r>
              <a:rPr kumimoji="0" lang="en-US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750 </a:t>
            </a: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</a:t>
            </a:r>
            <a:endParaRPr kumimoji="0" lang="th-TH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lvl="0">
              <a:buClr>
                <a:srgbClr val="000000"/>
              </a:buClr>
              <a:tabLst>
                <a:tab pos="444500" algn="l"/>
                <a:tab pos="715963" algn="l"/>
                <a:tab pos="984250" algn="l"/>
                <a:tab pos="1254125" algn="l"/>
                <a:tab pos="2336800" algn="l"/>
                <a:tab pos="3324225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750 มิลลิลิตร เท่ากับ 3 ถ้วยตวง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118557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/>
      <p:bldP spid="111" grpId="0" animBg="1"/>
      <p:bldP spid="113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171300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57977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55207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99939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167443" y="1640979"/>
            <a:ext cx="317266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 ช้อนชา เท่ากับกี่มิลลิลิตร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2620171"/>
            <a:ext cx="468000" cy="468000"/>
            <a:chOff x="1239484" y="1722687"/>
            <a:chExt cx="468000" cy="468000"/>
          </a:xfrm>
        </p:grpSpPr>
        <p:sp>
          <p:nvSpPr>
            <p:cNvPr id="18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4" name="TextBox 183"/>
          <p:cNvSpPr txBox="1"/>
          <p:nvPr/>
        </p:nvSpPr>
        <p:spPr>
          <a:xfrm>
            <a:off x="2167443" y="2548144"/>
            <a:ext cx="327685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 ถ้วยตวง เท่ากับกี่มิลลิลิตร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3541850"/>
            <a:ext cx="468000" cy="468000"/>
            <a:chOff x="1239484" y="1722687"/>
            <a:chExt cx="468000" cy="468000"/>
          </a:xfrm>
        </p:grpSpPr>
        <p:sp>
          <p:nvSpPr>
            <p:cNvPr id="18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88" name="TextBox 187"/>
          <p:cNvSpPr txBox="1"/>
          <p:nvPr/>
        </p:nvSpPr>
        <p:spPr>
          <a:xfrm>
            <a:off x="2167443" y="3469823"/>
            <a:ext cx="345479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45 มิลลิลิตร เท่ากับกี่ช้อนโต๊ะ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8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4535558"/>
            <a:ext cx="468000" cy="468000"/>
            <a:chOff x="1239484" y="1722687"/>
            <a:chExt cx="468000" cy="468000"/>
          </a:xfrm>
        </p:grpSpPr>
        <p:sp>
          <p:nvSpPr>
            <p:cNvPr id="19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2" name="TextBox 191"/>
          <p:cNvSpPr txBox="1"/>
          <p:nvPr/>
        </p:nvSpPr>
        <p:spPr>
          <a:xfrm>
            <a:off x="2167443" y="4463531"/>
            <a:ext cx="37593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1,250 มิลลิลิตร เท่ากับกี่ถ้วยตวง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267628" y="1670007"/>
            <a:ext cx="156004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25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93" name="TextBox 192"/>
          <p:cNvSpPr txBox="1"/>
          <p:nvPr/>
        </p:nvSpPr>
        <p:spPr>
          <a:xfrm>
            <a:off x="7246178" y="2591686"/>
            <a:ext cx="189026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1,250 มิลลิลิตร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7229087" y="3527336"/>
            <a:ext cx="134524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 ช้อนโต๊ะ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7" name="TextBox 216"/>
          <p:cNvSpPr txBox="1"/>
          <p:nvPr/>
        </p:nvSpPr>
        <p:spPr>
          <a:xfrm>
            <a:off x="7246178" y="4492016"/>
            <a:ext cx="133402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 ถ้วยตวง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4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994565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93" grpId="0"/>
      <p:bldP spid="216" grpId="0"/>
      <p:bldP spid="217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495106" y="505412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114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3061" y="477711"/>
            <a:ext cx="292669" cy="583541"/>
            <a:chOff x="2518050" y="238125"/>
            <a:chExt cx="2610950" cy="5185750"/>
          </a:xfrm>
        </p:grpSpPr>
        <p:sp>
          <p:nvSpPr>
            <p:cNvPr id="117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38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14080" y="925032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91451" y="567859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82795" y="481388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grpSp>
        <p:nvGrpSpPr>
          <p:cNvPr id="20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1713006"/>
            <a:ext cx="468000" cy="468000"/>
            <a:chOff x="1239484" y="1722687"/>
            <a:chExt cx="468000" cy="468000"/>
          </a:xfrm>
        </p:grpSpPr>
        <p:sp>
          <p:nvSpPr>
            <p:cNvPr id="20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4" name="TextBox 203"/>
          <p:cNvSpPr txBox="1"/>
          <p:nvPr/>
        </p:nvSpPr>
        <p:spPr>
          <a:xfrm>
            <a:off x="2138413" y="1670007"/>
            <a:ext cx="447269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 ลิตร 125 มิลลิลิตร เท่ากับกี่มิลลิลิตร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20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2620171"/>
            <a:ext cx="468000" cy="468000"/>
            <a:chOff x="1239484" y="1722687"/>
            <a:chExt cx="468000" cy="468000"/>
          </a:xfrm>
        </p:grpSpPr>
        <p:sp>
          <p:nvSpPr>
            <p:cNvPr id="20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8" name="TextBox 207"/>
          <p:cNvSpPr txBox="1"/>
          <p:nvPr/>
        </p:nvSpPr>
        <p:spPr>
          <a:xfrm>
            <a:off x="2138413" y="2577172"/>
            <a:ext cx="459132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2,370 มิลลิลิตร เท่ากับกี่ลิตร กี่มิลลิลิตร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209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3541850"/>
            <a:ext cx="468000" cy="468000"/>
            <a:chOff x="1239484" y="1722687"/>
            <a:chExt cx="468000" cy="468000"/>
          </a:xfrm>
        </p:grpSpPr>
        <p:sp>
          <p:nvSpPr>
            <p:cNvPr id="210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2" name="TextBox 211"/>
          <p:cNvSpPr txBox="1"/>
          <p:nvPr/>
        </p:nvSpPr>
        <p:spPr>
          <a:xfrm>
            <a:off x="2138413" y="3498851"/>
            <a:ext cx="34515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90 มิลลิลิตร เท่ากับกี่ช้อนโต๊ะ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21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87494" y="4535558"/>
            <a:ext cx="468000" cy="468000"/>
            <a:chOff x="1239484" y="1722687"/>
            <a:chExt cx="468000" cy="468000"/>
          </a:xfrm>
        </p:grpSpPr>
        <p:sp>
          <p:nvSpPr>
            <p:cNvPr id="21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6" name="TextBox 215"/>
          <p:cNvSpPr txBox="1"/>
          <p:nvPr/>
        </p:nvSpPr>
        <p:spPr>
          <a:xfrm>
            <a:off x="2138413" y="4492559"/>
            <a:ext cx="325121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 ถ้วยตวง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เท่ากับกี่มิลลิลิตร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7" name="TextBox 216"/>
          <p:cNvSpPr txBox="1"/>
          <p:nvPr/>
        </p:nvSpPr>
        <p:spPr>
          <a:xfrm>
            <a:off x="7383743" y="1670007"/>
            <a:ext cx="189827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5,125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8" name="TextBox 217"/>
          <p:cNvSpPr txBox="1"/>
          <p:nvPr/>
        </p:nvSpPr>
        <p:spPr>
          <a:xfrm>
            <a:off x="7391321" y="2591686"/>
            <a:ext cx="25378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2 ลิตร 370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9" name="TextBox 218"/>
          <p:cNvSpPr txBox="1"/>
          <p:nvPr/>
        </p:nvSpPr>
        <p:spPr>
          <a:xfrm>
            <a:off x="7374230" y="3527336"/>
            <a:ext cx="135806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 ช้อนโต๊ะ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7391321" y="4492016"/>
            <a:ext cx="18742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1,750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4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978179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-2.29167E-6 0.00208 L -2.29167E-6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217" grpId="0"/>
      <p:bldP spid="218" grpId="0"/>
      <p:bldP spid="219" grpId="0"/>
      <p:bldP spid="220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822868" y="1163427"/>
            <a:ext cx="8031652" cy="4686369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10012009" y="4601803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362086">
            <a:off x="3624266" y="1848614"/>
            <a:ext cx="6947031" cy="22868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457200" lvl="0" indent="-457200" algn="thaiDist">
              <a:buClr>
                <a:srgbClr val="004468"/>
              </a:buClr>
              <a:buFont typeface="Arial" panose="020B0604020202020204" pitchFamily="34" charset="0"/>
              <a:buChar char="•"/>
              <a:defRPr/>
            </a:pP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การบอกปริมาตรของสิ่งต่างๆ อาจบอกเป็นลิตร มิลลิลิตร หรือลิตรและมิลลิลิตร โดยใช้ความสัมพันธ์ 1 ลิตร เท่ากับ 1,000 มิลลิลิตร</a:t>
            </a:r>
          </a:p>
          <a:p>
            <a:pPr marL="457200" lvl="0" indent="-457200" algn="thaiDist">
              <a:buClr>
                <a:srgbClr val="004468"/>
              </a:buClr>
              <a:buFont typeface="Arial" panose="020B0604020202020204" pitchFamily="34" charset="0"/>
              <a:buChar char="•"/>
              <a:defRPr/>
            </a:pP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การบอกปริมาตรของสิ่งต่างๆ อาจบอกเป็นช้อนชา ช้อนโต๊ะ ถ้วยตวง หรือมิลลิลิตร โดยใช้ความสัมพันธ์</a:t>
            </a:r>
            <a:endParaRPr kumimoji="0" lang="th-TH" sz="3000" b="0" i="0" u="none" strike="noStrike" kern="0" cap="none" spc="0" normalizeH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  <a:p>
            <a:pPr lvl="0" algn="thaiDist">
              <a:buClr>
                <a:srgbClr val="004468"/>
              </a:buClr>
              <a:defRPr/>
            </a:pPr>
            <a:r>
              <a:rPr lang="th-TH" sz="3000" kern="0" baseline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  </a:t>
            </a: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 ช้อนชา	เท่ากับ	5 มิลลิลิตร</a:t>
            </a:r>
          </a:p>
          <a:p>
            <a:pPr lvl="0" algn="thaiDist">
              <a:buClr>
                <a:srgbClr val="004468"/>
              </a:buClr>
              <a:defRPr/>
            </a:pP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        1 ช้อนโต๊ะ	เท่ากับ	15 มิลลิลิตร</a:t>
            </a:r>
          </a:p>
          <a:p>
            <a:pPr lvl="0" algn="thaiDist">
              <a:buClr>
                <a:srgbClr val="004468"/>
              </a:buClr>
              <a:defRPr/>
            </a:pPr>
            <a:r>
              <a:rPr lang="th-TH" sz="3000" kern="0" dirty="0">
                <a:solidFill>
                  <a:srgbClr val="004468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        1 ถ้วยตวง	เท่ากับ	250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89465" y="603832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2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2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2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2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700312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323928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62810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1839074" cy="66594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84629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70013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90982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เปรียบเทียบ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ปริมาตรและความ</a:t>
            </a:r>
            <a:r>
              <a:rPr lang="th-TH" sz="4000" kern="0" dirty="0" smtClean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จุ</a:t>
            </a:r>
            <a:r>
              <a:rPr lang="en-US" sz="4000" kern="0" dirty="0" smtClean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 </a:t>
            </a:r>
            <a:r>
              <a:rPr lang="th-TH" sz="4000" kern="0" dirty="0" smtClean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(</a:t>
            </a:r>
            <a:r>
              <a:rPr lang="en-US" sz="4000" kern="0" dirty="0" smtClean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p.171</a:t>
            </a:r>
            <a:r>
              <a:rPr lang="th-TH" sz="4000" kern="0" dirty="0" smtClean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11.6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2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2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2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2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2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2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13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13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13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13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4054441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1378328" y="648401"/>
            <a:ext cx="4958595" cy="811974"/>
            <a:chOff x="6413418" y="2220781"/>
            <a:chExt cx="4163804" cy="1884893"/>
          </a:xfrm>
        </p:grpSpPr>
        <p:sp>
          <p:nvSpPr>
            <p:cNvPr id="2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64586" y="2220781"/>
              <a:ext cx="4112636" cy="1778366"/>
            </a:xfrm>
            <a:prstGeom prst="roundRect">
              <a:avLst>
                <a:gd name="adj" fmla="val 9976"/>
              </a:avLst>
            </a:prstGeom>
            <a:solidFill>
              <a:srgbClr val="BCDB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1"/>
              <a:ext cx="4106738" cy="1704953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0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1577283" y="750337"/>
            <a:ext cx="4504896" cy="5571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>
              <a:buClr>
                <a:srgbClr val="000000"/>
              </a:buClr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น้ำในถังสีแดงมีปริมาตร</a:t>
            </a:r>
            <a:r>
              <a:rPr lang="th-TH" kern="0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Gochi Hand"/>
              </a:rPr>
              <a:t> 10,500 มิลลิลิตร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grpSp>
        <p:nvGrpSpPr>
          <p:cNvPr id="85" name="Group 84"/>
          <p:cNvGrpSpPr/>
          <p:nvPr/>
        </p:nvGrpSpPr>
        <p:grpSpPr>
          <a:xfrm>
            <a:off x="6652452" y="645013"/>
            <a:ext cx="4039116" cy="815362"/>
            <a:chOff x="6413418" y="2220781"/>
            <a:chExt cx="4163804" cy="1884893"/>
          </a:xfrm>
        </p:grpSpPr>
        <p:sp>
          <p:nvSpPr>
            <p:cNvPr id="8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64586" y="2220781"/>
              <a:ext cx="4112636" cy="1778366"/>
            </a:xfrm>
            <a:prstGeom prst="roundRect">
              <a:avLst>
                <a:gd name="adj" fmla="val 9976"/>
              </a:avLst>
            </a:prstGeom>
            <a:solidFill>
              <a:srgbClr val="BCDB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1"/>
              <a:ext cx="4106738" cy="1704953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8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6412466" y="732435"/>
            <a:ext cx="4504896" cy="5594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น้ำในถังสีเขียวมีปริมาตร 15 ลิตร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91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5406512" y="-619333"/>
            <a:ext cx="1507022" cy="7453355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2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2709285" y="2350446"/>
            <a:ext cx="7119358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>
              <a:buClr>
                <a:srgbClr val="000000"/>
              </a:buClr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น้ำในถังสีแดง 10,500 มิลลิลิตร หรือ 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10 ลิตร</a:t>
            </a: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500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มิลลิลิตร</a:t>
            </a:r>
          </a:p>
          <a:p>
            <a:pPr lvl="0">
              <a:buClr>
                <a:srgbClr val="000000"/>
              </a:buClr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น้ำในถังสีเขียว 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15 ลิตร</a:t>
            </a:r>
          </a:p>
          <a:p>
            <a:pPr lvl="0">
              <a:buClr>
                <a:srgbClr val="000000"/>
              </a:buClr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น้ำในถังสีแดงน้อยกว่าน้ำในถังสีเขียว</a:t>
            </a:r>
            <a:endParaRPr kumimoji="0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93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5406512" y="1070283"/>
            <a:ext cx="1507022" cy="7453355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4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2709285" y="4040062"/>
            <a:ext cx="7119358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>
              <a:buClr>
                <a:srgbClr val="000000"/>
              </a:buClr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น้ำในถังสีแดง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10,500 มิลลิลิตร</a:t>
            </a:r>
          </a:p>
          <a:p>
            <a:pPr lvl="0">
              <a:buClr>
                <a:srgbClr val="000000"/>
              </a:buClr>
              <a:defRPr/>
            </a:pP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น้ำในถังสีเขียว</a:t>
            </a:r>
            <a:r>
              <a:rPr kumimoji="0" lang="th-TH" sz="28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15 ลิตร หรือ 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15,000 มิลลิลิตร</a:t>
            </a:r>
          </a:p>
          <a:p>
            <a:pPr lvl="0">
              <a:buClr>
                <a:srgbClr val="000000"/>
              </a:buClr>
              <a:defRPr/>
            </a:pP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น้ำในถังสีแดงน้อยกว่าน้ำในถังสีเขียว</a:t>
            </a:r>
            <a:endParaRPr kumimoji="0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601819" y="3975446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89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2709285" y="1472868"/>
            <a:ext cx="7000772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0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2826801" y="1537890"/>
            <a:ext cx="679476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น้ำในถังสีแดงมีปริมาตรมากกว่าหรือน้อยกว่าน้ำในถังสีเขียว</a:t>
            </a:r>
          </a:p>
        </p:txBody>
      </p:sp>
      <p:sp>
        <p:nvSpPr>
          <p:cNvPr id="95" name="Google Shape;2764;p45">
            <a:extLst>
              <a:ext uri="{FF2B5EF4-FFF2-40B4-BE49-F238E27FC236}">
                <a16:creationId xmlns:a16="http://schemas.microsoft.com/office/drawing/2014/main" id="{6F5FE7EB-17D0-426C-9B5C-EEFC7E19677B}"/>
              </a:ext>
            </a:extLst>
          </p:cNvPr>
          <p:cNvSpPr/>
          <p:nvPr/>
        </p:nvSpPr>
        <p:spPr>
          <a:xfrm rot="6325812">
            <a:off x="4312552" y="2793975"/>
            <a:ext cx="2820185" cy="6741775"/>
          </a:xfrm>
          <a:custGeom>
            <a:avLst/>
            <a:gdLst/>
            <a:ahLst/>
            <a:cxnLst/>
            <a:rect l="l" t="t" r="r" b="b"/>
            <a:pathLst>
              <a:path w="1289" h="3604" extrusionOk="0">
                <a:moveTo>
                  <a:pt x="237" y="1"/>
                </a:moveTo>
                <a:cubicBezTo>
                  <a:pt x="121" y="1"/>
                  <a:pt x="0" y="50"/>
                  <a:pt x="20" y="136"/>
                </a:cubicBezTo>
                <a:cubicBezTo>
                  <a:pt x="327" y="1264"/>
                  <a:pt x="508" y="2393"/>
                  <a:pt x="815" y="3521"/>
                </a:cubicBezTo>
                <a:cubicBezTo>
                  <a:pt x="842" y="3579"/>
                  <a:pt x="919" y="3604"/>
                  <a:pt x="1002" y="3604"/>
                </a:cubicBezTo>
                <a:cubicBezTo>
                  <a:pt x="1137" y="3604"/>
                  <a:pt x="1289" y="3538"/>
                  <a:pt x="1266" y="3449"/>
                </a:cubicBezTo>
                <a:cubicBezTo>
                  <a:pt x="959" y="2320"/>
                  <a:pt x="734" y="1192"/>
                  <a:pt x="436" y="100"/>
                </a:cubicBezTo>
                <a:cubicBezTo>
                  <a:pt x="420" y="32"/>
                  <a:pt x="330" y="1"/>
                  <a:pt x="237" y="1"/>
                </a:cubicBezTo>
                <a:close/>
              </a:path>
            </a:pathLst>
          </a:custGeom>
          <a:solidFill>
            <a:srgbClr val="E1F33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6" name="กล่องข้อความ 87">
            <a:extLst>
              <a:ext uri="{FF2B5EF4-FFF2-40B4-BE49-F238E27FC236}">
                <a16:creationId xmlns:a16="http://schemas.microsoft.com/office/drawing/2014/main" id="{E930028B-F8E5-4D9F-A3C0-0CDE2C5A5D17}"/>
              </a:ext>
            </a:extLst>
          </p:cNvPr>
          <p:cNvSpPr txBox="1"/>
          <p:nvPr/>
        </p:nvSpPr>
        <p:spPr>
          <a:xfrm>
            <a:off x="2552436" y="5648131"/>
            <a:ext cx="6475449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th-TH" altLang="th-TH" sz="3000" b="1" dirty="0">
                <a:solidFill>
                  <a:srgbClr val="00206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การเปรียบเทียบปริมาตรที่มีหน่วยต่างกัน ต้องเปลี่ยนหน่วยให้เป็นหน่วยเดียวกันก่อนแล้วนำมาเปรียบเทียบกัน</a:t>
            </a:r>
            <a:endParaRPr kumimoji="0" lang="th-TH" altLang="th-TH" sz="3000" b="1" i="0" u="none" strike="noStrike" cap="none" normalizeH="0" baseline="0" dirty="0">
              <a:ln>
                <a:noFill/>
              </a:ln>
              <a:solidFill>
                <a:srgbClr val="002060"/>
              </a:solidFill>
              <a:effectLst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3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3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3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3007866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8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3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6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1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76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25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305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355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76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81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88" grpId="0"/>
      <p:bldP spid="91" grpId="0" animBg="1"/>
      <p:bldP spid="92" grpId="0"/>
      <p:bldP spid="93" grpId="0" animBg="1"/>
      <p:bldP spid="94" grpId="0"/>
      <p:bldP spid="11" grpId="0"/>
      <p:bldP spid="89" grpId="0" animBg="1"/>
      <p:bldP spid="90" grpId="0"/>
      <p:bldP spid="95" grpId="0" animBg="1"/>
      <p:bldP spid="96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2050513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752540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724839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11721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081835" y="1971514"/>
            <a:ext cx="868699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สีทาบ้านสีฟ้ามีปริมาตร 7 ลิตร 300 มิลลิลิตร กับสีทาบ้านสีเขียวมีปริมาตร 6,900 มิลลิลิตร สีทาบ้านสีใดมีปริมาตรมากกว่า</a:t>
            </a:r>
          </a:p>
        </p:txBody>
      </p:sp>
      <p:grpSp>
        <p:nvGrpSpPr>
          <p:cNvPr id="23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4044905"/>
            <a:ext cx="468000" cy="468000"/>
            <a:chOff x="1239484" y="1722687"/>
            <a:chExt cx="468000" cy="468000"/>
          </a:xfrm>
        </p:grpSpPr>
        <p:sp>
          <p:nvSpPr>
            <p:cNvPr id="23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35" name="TextBox 234"/>
          <p:cNvSpPr txBox="1"/>
          <p:nvPr/>
        </p:nvSpPr>
        <p:spPr>
          <a:xfrm>
            <a:off x="2081835" y="3965906"/>
            <a:ext cx="8303876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น้ำในถังมีปริมาตร 25,000 มิลลิลิตร กับน้ำในโอ่งมีปริมาตร 60 ลิตร น้ำใน</a:t>
            </a:r>
          </a:p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ภาชนะใดมีปริมาตรน้อยกว่า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684542" y="3009750"/>
            <a:ext cx="65434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สีฟ้า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2713903" y="4964377"/>
            <a:ext cx="103105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น้ำในถัง</a:t>
            </a:r>
          </a:p>
        </p:txBody>
      </p: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500447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36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raphic 3">
            <a:extLst>
              <a:ext uri="{FF2B5EF4-FFF2-40B4-BE49-F238E27FC236}">
                <a16:creationId xmlns:a16="http://schemas.microsoft.com/office/drawing/2014/main" id="{4071B6FA-FB5A-433F-8FEE-0FC5A10972F3}"/>
              </a:ext>
            </a:extLst>
          </p:cNvPr>
          <p:cNvSpPr/>
          <p:nvPr/>
        </p:nvSpPr>
        <p:spPr>
          <a:xfrm>
            <a:off x="1543380" y="896982"/>
            <a:ext cx="3890965" cy="1178560"/>
          </a:xfrm>
          <a:custGeom>
            <a:avLst/>
            <a:gdLst>
              <a:gd name="connsiteX0" fmla="*/ 2838243 w 2838361"/>
              <a:gd name="connsiteY0" fmla="*/ 1165646 h 1930262"/>
              <a:gd name="connsiteX1" fmla="*/ 2811297 w 2838361"/>
              <a:gd name="connsiteY1" fmla="*/ 722606 h 1930262"/>
              <a:gd name="connsiteX2" fmla="*/ 2835573 w 2838361"/>
              <a:gd name="connsiteY2" fmla="*/ 344382 h 1930262"/>
              <a:gd name="connsiteX3" fmla="*/ 2752548 w 2838361"/>
              <a:gd name="connsiteY3" fmla="*/ 122255 h 1930262"/>
              <a:gd name="connsiteX4" fmla="*/ 2511243 w 2838361"/>
              <a:gd name="connsiteY4" fmla="*/ 19567 h 1930262"/>
              <a:gd name="connsiteX5" fmla="*/ 2080097 w 2838361"/>
              <a:gd name="connsiteY5" fmla="*/ 30005 h 1930262"/>
              <a:gd name="connsiteX6" fmla="*/ 606288 w 2838361"/>
              <a:gd name="connsiteY6" fmla="*/ 5729 h 1930262"/>
              <a:gd name="connsiteX7" fmla="*/ 577157 w 2838361"/>
              <a:gd name="connsiteY7" fmla="*/ 3544 h 1930262"/>
              <a:gd name="connsiteX8" fmla="*/ 288998 w 2838361"/>
              <a:gd name="connsiteY8" fmla="*/ 19809 h 1930262"/>
              <a:gd name="connsiteX9" fmla="*/ 175628 w 2838361"/>
              <a:gd name="connsiteY9" fmla="*/ 55738 h 1930262"/>
              <a:gd name="connsiteX10" fmla="*/ 170045 w 2838361"/>
              <a:gd name="connsiteY10" fmla="*/ 59137 h 1930262"/>
              <a:gd name="connsiteX11" fmla="*/ 170045 w 2838361"/>
              <a:gd name="connsiteY11" fmla="*/ 59137 h 1930262"/>
              <a:gd name="connsiteX12" fmla="*/ 29243 w 2838361"/>
              <a:gd name="connsiteY12" fmla="*/ 434933 h 1930262"/>
              <a:gd name="connsiteX13" fmla="*/ 18076 w 2838361"/>
              <a:gd name="connsiteY13" fmla="*/ 894481 h 1930262"/>
              <a:gd name="connsiteX14" fmla="*/ 6180 w 2838361"/>
              <a:gd name="connsiteY14" fmla="*/ 1396270 h 1930262"/>
              <a:gd name="connsiteX15" fmla="*/ 9822 w 2838361"/>
              <a:gd name="connsiteY15" fmla="*/ 1654812 h 1930262"/>
              <a:gd name="connsiteX16" fmla="*/ 245786 w 2838361"/>
              <a:gd name="connsiteY16" fmla="*/ 1855091 h 1930262"/>
              <a:gd name="connsiteX17" fmla="*/ 514524 w 2838361"/>
              <a:gd name="connsiteY17" fmla="*/ 1905828 h 1930262"/>
              <a:gd name="connsiteX18" fmla="*/ 775979 w 2838361"/>
              <a:gd name="connsiteY18" fmla="*/ 1926463 h 1930262"/>
              <a:gd name="connsiteX19" fmla="*/ 2228910 w 2838361"/>
              <a:gd name="connsiteY19" fmla="*/ 1916510 h 1930262"/>
              <a:gd name="connsiteX20" fmla="*/ 2395445 w 2838361"/>
              <a:gd name="connsiteY20" fmla="*/ 1922336 h 1930262"/>
              <a:gd name="connsiteX21" fmla="*/ 2450309 w 2838361"/>
              <a:gd name="connsiteY21" fmla="*/ 1929862 h 1930262"/>
              <a:gd name="connsiteX22" fmla="*/ 2793818 w 2838361"/>
              <a:gd name="connsiteY22" fmla="*/ 1623981 h 1930262"/>
              <a:gd name="connsiteX23" fmla="*/ 2838243 w 2838361"/>
              <a:gd name="connsiteY23" fmla="*/ 1165646 h 1930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838361" h="1930262">
                <a:moveTo>
                  <a:pt x="2838243" y="1165646"/>
                </a:moveTo>
                <a:cubicBezTo>
                  <a:pt x="2839700" y="1017319"/>
                  <a:pt x="2812025" y="870933"/>
                  <a:pt x="2811297" y="722606"/>
                </a:cubicBezTo>
                <a:cubicBezTo>
                  <a:pt x="2811297" y="596855"/>
                  <a:pt x="2844070" y="469405"/>
                  <a:pt x="2835573" y="344382"/>
                </a:cubicBezTo>
                <a:cubicBezTo>
                  <a:pt x="2833655" y="263105"/>
                  <a:pt x="2804402" y="184863"/>
                  <a:pt x="2752548" y="122255"/>
                </a:cubicBezTo>
                <a:cubicBezTo>
                  <a:pt x="2687488" y="49426"/>
                  <a:pt x="2602278" y="27335"/>
                  <a:pt x="2511243" y="19567"/>
                </a:cubicBezTo>
                <a:cubicBezTo>
                  <a:pt x="2367479" y="11385"/>
                  <a:pt x="2223303" y="14881"/>
                  <a:pt x="2080097" y="30005"/>
                </a:cubicBezTo>
                <a:cubicBezTo>
                  <a:pt x="1936867" y="41172"/>
                  <a:pt x="664066" y="11798"/>
                  <a:pt x="606288" y="5729"/>
                </a:cubicBezTo>
                <a:cubicBezTo>
                  <a:pt x="596694" y="3884"/>
                  <a:pt x="586918" y="3156"/>
                  <a:pt x="577157" y="3544"/>
                </a:cubicBezTo>
                <a:cubicBezTo>
                  <a:pt x="480817" y="-4564"/>
                  <a:pt x="383816" y="922"/>
                  <a:pt x="288998" y="19809"/>
                </a:cubicBezTo>
                <a:cubicBezTo>
                  <a:pt x="248826" y="22261"/>
                  <a:pt x="209880" y="34593"/>
                  <a:pt x="175628" y="55738"/>
                </a:cubicBezTo>
                <a:lnTo>
                  <a:pt x="170045" y="59137"/>
                </a:lnTo>
                <a:lnTo>
                  <a:pt x="170045" y="59137"/>
                </a:lnTo>
                <a:cubicBezTo>
                  <a:pt x="56432" y="130023"/>
                  <a:pt x="2053" y="292188"/>
                  <a:pt x="29243" y="434933"/>
                </a:cubicBezTo>
                <a:cubicBezTo>
                  <a:pt x="22202" y="587873"/>
                  <a:pt x="21960" y="741541"/>
                  <a:pt x="18076" y="894481"/>
                </a:cubicBezTo>
                <a:cubicBezTo>
                  <a:pt x="14191" y="1061817"/>
                  <a:pt x="10227" y="1229080"/>
                  <a:pt x="6180" y="1396270"/>
                </a:cubicBezTo>
                <a:cubicBezTo>
                  <a:pt x="3995" y="1479538"/>
                  <a:pt x="-8628" y="1572759"/>
                  <a:pt x="9822" y="1654812"/>
                </a:cubicBezTo>
                <a:cubicBezTo>
                  <a:pt x="34098" y="1767211"/>
                  <a:pt x="131203" y="1863588"/>
                  <a:pt x="245786" y="1855091"/>
                </a:cubicBezTo>
                <a:cubicBezTo>
                  <a:pt x="250884" y="1855091"/>
                  <a:pt x="430286" y="1893933"/>
                  <a:pt x="514524" y="1905828"/>
                </a:cubicBezTo>
                <a:cubicBezTo>
                  <a:pt x="601185" y="1917918"/>
                  <a:pt x="688495" y="1924812"/>
                  <a:pt x="775979" y="1926463"/>
                </a:cubicBezTo>
                <a:cubicBezTo>
                  <a:pt x="956594" y="1930105"/>
                  <a:pt x="2114327" y="1909227"/>
                  <a:pt x="2228910" y="1916510"/>
                </a:cubicBezTo>
                <a:cubicBezTo>
                  <a:pt x="2284139" y="1923453"/>
                  <a:pt x="2339877" y="1925395"/>
                  <a:pt x="2395445" y="1922336"/>
                </a:cubicBezTo>
                <a:cubicBezTo>
                  <a:pt x="2413021" y="1928551"/>
                  <a:pt x="2431690" y="1931124"/>
                  <a:pt x="2450309" y="1929862"/>
                </a:cubicBezTo>
                <a:cubicBezTo>
                  <a:pt x="2620243" y="1918209"/>
                  <a:pt x="2747936" y="1797071"/>
                  <a:pt x="2793818" y="1623981"/>
                </a:cubicBezTo>
                <a:cubicBezTo>
                  <a:pt x="2829746" y="1482694"/>
                  <a:pt x="2836787" y="1313732"/>
                  <a:pt x="2838243" y="1165646"/>
                </a:cubicBezTo>
                <a:close/>
              </a:path>
            </a:pathLst>
          </a:custGeom>
          <a:solidFill>
            <a:sysClr val="window" lastClr="FFFFFF"/>
          </a:solidFill>
          <a:ln w="24263" cap="flat">
            <a:solidFill>
              <a:srgbClr val="02665E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5C77148-2755-4C08-A9BD-9F8B5E5C8F1C}"/>
              </a:ext>
            </a:extLst>
          </p:cNvPr>
          <p:cNvSpPr txBox="1"/>
          <p:nvPr/>
        </p:nvSpPr>
        <p:spPr>
          <a:xfrm>
            <a:off x="1765204" y="955038"/>
            <a:ext cx="3358339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ขันเงิน</a:t>
            </a:r>
          </a:p>
          <a:p>
            <a:pPr algn="ctr"/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ความจุ 5,000 มิลลิลิตร</a:t>
            </a:r>
            <a:endParaRPr lang="en-US" sz="3000" dirty="0">
              <a:solidFill>
                <a:srgbClr val="009B93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26" name="Graphic 3">
            <a:extLst>
              <a:ext uri="{FF2B5EF4-FFF2-40B4-BE49-F238E27FC236}">
                <a16:creationId xmlns:a16="http://schemas.microsoft.com/office/drawing/2014/main" id="{4071B6FA-FB5A-433F-8FEE-0FC5A10972F3}"/>
              </a:ext>
            </a:extLst>
          </p:cNvPr>
          <p:cNvSpPr/>
          <p:nvPr/>
        </p:nvSpPr>
        <p:spPr>
          <a:xfrm>
            <a:off x="6267780" y="896982"/>
            <a:ext cx="3890965" cy="1178560"/>
          </a:xfrm>
          <a:custGeom>
            <a:avLst/>
            <a:gdLst>
              <a:gd name="connsiteX0" fmla="*/ 2838243 w 2838361"/>
              <a:gd name="connsiteY0" fmla="*/ 1165646 h 1930262"/>
              <a:gd name="connsiteX1" fmla="*/ 2811297 w 2838361"/>
              <a:gd name="connsiteY1" fmla="*/ 722606 h 1930262"/>
              <a:gd name="connsiteX2" fmla="*/ 2835573 w 2838361"/>
              <a:gd name="connsiteY2" fmla="*/ 344382 h 1930262"/>
              <a:gd name="connsiteX3" fmla="*/ 2752548 w 2838361"/>
              <a:gd name="connsiteY3" fmla="*/ 122255 h 1930262"/>
              <a:gd name="connsiteX4" fmla="*/ 2511243 w 2838361"/>
              <a:gd name="connsiteY4" fmla="*/ 19567 h 1930262"/>
              <a:gd name="connsiteX5" fmla="*/ 2080097 w 2838361"/>
              <a:gd name="connsiteY5" fmla="*/ 30005 h 1930262"/>
              <a:gd name="connsiteX6" fmla="*/ 606288 w 2838361"/>
              <a:gd name="connsiteY6" fmla="*/ 5729 h 1930262"/>
              <a:gd name="connsiteX7" fmla="*/ 577157 w 2838361"/>
              <a:gd name="connsiteY7" fmla="*/ 3544 h 1930262"/>
              <a:gd name="connsiteX8" fmla="*/ 288998 w 2838361"/>
              <a:gd name="connsiteY8" fmla="*/ 19809 h 1930262"/>
              <a:gd name="connsiteX9" fmla="*/ 175628 w 2838361"/>
              <a:gd name="connsiteY9" fmla="*/ 55738 h 1930262"/>
              <a:gd name="connsiteX10" fmla="*/ 170045 w 2838361"/>
              <a:gd name="connsiteY10" fmla="*/ 59137 h 1930262"/>
              <a:gd name="connsiteX11" fmla="*/ 170045 w 2838361"/>
              <a:gd name="connsiteY11" fmla="*/ 59137 h 1930262"/>
              <a:gd name="connsiteX12" fmla="*/ 29243 w 2838361"/>
              <a:gd name="connsiteY12" fmla="*/ 434933 h 1930262"/>
              <a:gd name="connsiteX13" fmla="*/ 18076 w 2838361"/>
              <a:gd name="connsiteY13" fmla="*/ 894481 h 1930262"/>
              <a:gd name="connsiteX14" fmla="*/ 6180 w 2838361"/>
              <a:gd name="connsiteY14" fmla="*/ 1396270 h 1930262"/>
              <a:gd name="connsiteX15" fmla="*/ 9822 w 2838361"/>
              <a:gd name="connsiteY15" fmla="*/ 1654812 h 1930262"/>
              <a:gd name="connsiteX16" fmla="*/ 245786 w 2838361"/>
              <a:gd name="connsiteY16" fmla="*/ 1855091 h 1930262"/>
              <a:gd name="connsiteX17" fmla="*/ 514524 w 2838361"/>
              <a:gd name="connsiteY17" fmla="*/ 1905828 h 1930262"/>
              <a:gd name="connsiteX18" fmla="*/ 775979 w 2838361"/>
              <a:gd name="connsiteY18" fmla="*/ 1926463 h 1930262"/>
              <a:gd name="connsiteX19" fmla="*/ 2228910 w 2838361"/>
              <a:gd name="connsiteY19" fmla="*/ 1916510 h 1930262"/>
              <a:gd name="connsiteX20" fmla="*/ 2395445 w 2838361"/>
              <a:gd name="connsiteY20" fmla="*/ 1922336 h 1930262"/>
              <a:gd name="connsiteX21" fmla="*/ 2450309 w 2838361"/>
              <a:gd name="connsiteY21" fmla="*/ 1929862 h 1930262"/>
              <a:gd name="connsiteX22" fmla="*/ 2793818 w 2838361"/>
              <a:gd name="connsiteY22" fmla="*/ 1623981 h 1930262"/>
              <a:gd name="connsiteX23" fmla="*/ 2838243 w 2838361"/>
              <a:gd name="connsiteY23" fmla="*/ 1165646 h 1930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838361" h="1930262">
                <a:moveTo>
                  <a:pt x="2838243" y="1165646"/>
                </a:moveTo>
                <a:cubicBezTo>
                  <a:pt x="2839700" y="1017319"/>
                  <a:pt x="2812025" y="870933"/>
                  <a:pt x="2811297" y="722606"/>
                </a:cubicBezTo>
                <a:cubicBezTo>
                  <a:pt x="2811297" y="596855"/>
                  <a:pt x="2844070" y="469405"/>
                  <a:pt x="2835573" y="344382"/>
                </a:cubicBezTo>
                <a:cubicBezTo>
                  <a:pt x="2833655" y="263105"/>
                  <a:pt x="2804402" y="184863"/>
                  <a:pt x="2752548" y="122255"/>
                </a:cubicBezTo>
                <a:cubicBezTo>
                  <a:pt x="2687488" y="49426"/>
                  <a:pt x="2602278" y="27335"/>
                  <a:pt x="2511243" y="19567"/>
                </a:cubicBezTo>
                <a:cubicBezTo>
                  <a:pt x="2367479" y="11385"/>
                  <a:pt x="2223303" y="14881"/>
                  <a:pt x="2080097" y="30005"/>
                </a:cubicBezTo>
                <a:cubicBezTo>
                  <a:pt x="1936867" y="41172"/>
                  <a:pt x="664066" y="11798"/>
                  <a:pt x="606288" y="5729"/>
                </a:cubicBezTo>
                <a:cubicBezTo>
                  <a:pt x="596694" y="3884"/>
                  <a:pt x="586918" y="3156"/>
                  <a:pt x="577157" y="3544"/>
                </a:cubicBezTo>
                <a:cubicBezTo>
                  <a:pt x="480817" y="-4564"/>
                  <a:pt x="383816" y="922"/>
                  <a:pt x="288998" y="19809"/>
                </a:cubicBezTo>
                <a:cubicBezTo>
                  <a:pt x="248826" y="22261"/>
                  <a:pt x="209880" y="34593"/>
                  <a:pt x="175628" y="55738"/>
                </a:cubicBezTo>
                <a:lnTo>
                  <a:pt x="170045" y="59137"/>
                </a:lnTo>
                <a:lnTo>
                  <a:pt x="170045" y="59137"/>
                </a:lnTo>
                <a:cubicBezTo>
                  <a:pt x="56432" y="130023"/>
                  <a:pt x="2053" y="292188"/>
                  <a:pt x="29243" y="434933"/>
                </a:cubicBezTo>
                <a:cubicBezTo>
                  <a:pt x="22202" y="587873"/>
                  <a:pt x="21960" y="741541"/>
                  <a:pt x="18076" y="894481"/>
                </a:cubicBezTo>
                <a:cubicBezTo>
                  <a:pt x="14191" y="1061817"/>
                  <a:pt x="10227" y="1229080"/>
                  <a:pt x="6180" y="1396270"/>
                </a:cubicBezTo>
                <a:cubicBezTo>
                  <a:pt x="3995" y="1479538"/>
                  <a:pt x="-8628" y="1572759"/>
                  <a:pt x="9822" y="1654812"/>
                </a:cubicBezTo>
                <a:cubicBezTo>
                  <a:pt x="34098" y="1767211"/>
                  <a:pt x="131203" y="1863588"/>
                  <a:pt x="245786" y="1855091"/>
                </a:cubicBezTo>
                <a:cubicBezTo>
                  <a:pt x="250884" y="1855091"/>
                  <a:pt x="430286" y="1893933"/>
                  <a:pt x="514524" y="1905828"/>
                </a:cubicBezTo>
                <a:cubicBezTo>
                  <a:pt x="601185" y="1917918"/>
                  <a:pt x="688495" y="1924812"/>
                  <a:pt x="775979" y="1926463"/>
                </a:cubicBezTo>
                <a:cubicBezTo>
                  <a:pt x="956594" y="1930105"/>
                  <a:pt x="2114327" y="1909227"/>
                  <a:pt x="2228910" y="1916510"/>
                </a:cubicBezTo>
                <a:cubicBezTo>
                  <a:pt x="2284139" y="1923453"/>
                  <a:pt x="2339877" y="1925395"/>
                  <a:pt x="2395445" y="1922336"/>
                </a:cubicBezTo>
                <a:cubicBezTo>
                  <a:pt x="2413021" y="1928551"/>
                  <a:pt x="2431690" y="1931124"/>
                  <a:pt x="2450309" y="1929862"/>
                </a:cubicBezTo>
                <a:cubicBezTo>
                  <a:pt x="2620243" y="1918209"/>
                  <a:pt x="2747936" y="1797071"/>
                  <a:pt x="2793818" y="1623981"/>
                </a:cubicBezTo>
                <a:cubicBezTo>
                  <a:pt x="2829746" y="1482694"/>
                  <a:pt x="2836787" y="1313732"/>
                  <a:pt x="2838243" y="1165646"/>
                </a:cubicBezTo>
                <a:close/>
              </a:path>
            </a:pathLst>
          </a:custGeom>
          <a:solidFill>
            <a:sysClr val="window" lastClr="FFFFFF"/>
          </a:solidFill>
          <a:ln w="24263" cap="flat">
            <a:solidFill>
              <a:srgbClr val="02665E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5C77148-2755-4C08-A9BD-9F8B5E5C8F1C}"/>
              </a:ext>
            </a:extLst>
          </p:cNvPr>
          <p:cNvSpPr txBox="1"/>
          <p:nvPr/>
        </p:nvSpPr>
        <p:spPr>
          <a:xfrm>
            <a:off x="6489604" y="955038"/>
            <a:ext cx="3358339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ขันทอง</a:t>
            </a:r>
          </a:p>
          <a:p>
            <a:pPr algn="ctr"/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ความจุ 1 ลิตร 200 มิลลิลิตร</a:t>
            </a:r>
            <a:endParaRPr lang="en-US" sz="3000" dirty="0">
              <a:solidFill>
                <a:srgbClr val="009B93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28" name="Graphic 3">
            <a:extLst>
              <a:ext uri="{FF2B5EF4-FFF2-40B4-BE49-F238E27FC236}">
                <a16:creationId xmlns:a16="http://schemas.microsoft.com/office/drawing/2014/main" id="{4071B6FA-FB5A-433F-8FEE-0FC5A10972F3}"/>
              </a:ext>
            </a:extLst>
          </p:cNvPr>
          <p:cNvSpPr/>
          <p:nvPr/>
        </p:nvSpPr>
        <p:spPr>
          <a:xfrm>
            <a:off x="1543380" y="2457268"/>
            <a:ext cx="3890965" cy="1178560"/>
          </a:xfrm>
          <a:custGeom>
            <a:avLst/>
            <a:gdLst>
              <a:gd name="connsiteX0" fmla="*/ 2838243 w 2838361"/>
              <a:gd name="connsiteY0" fmla="*/ 1165646 h 1930262"/>
              <a:gd name="connsiteX1" fmla="*/ 2811297 w 2838361"/>
              <a:gd name="connsiteY1" fmla="*/ 722606 h 1930262"/>
              <a:gd name="connsiteX2" fmla="*/ 2835573 w 2838361"/>
              <a:gd name="connsiteY2" fmla="*/ 344382 h 1930262"/>
              <a:gd name="connsiteX3" fmla="*/ 2752548 w 2838361"/>
              <a:gd name="connsiteY3" fmla="*/ 122255 h 1930262"/>
              <a:gd name="connsiteX4" fmla="*/ 2511243 w 2838361"/>
              <a:gd name="connsiteY4" fmla="*/ 19567 h 1930262"/>
              <a:gd name="connsiteX5" fmla="*/ 2080097 w 2838361"/>
              <a:gd name="connsiteY5" fmla="*/ 30005 h 1930262"/>
              <a:gd name="connsiteX6" fmla="*/ 606288 w 2838361"/>
              <a:gd name="connsiteY6" fmla="*/ 5729 h 1930262"/>
              <a:gd name="connsiteX7" fmla="*/ 577157 w 2838361"/>
              <a:gd name="connsiteY7" fmla="*/ 3544 h 1930262"/>
              <a:gd name="connsiteX8" fmla="*/ 288998 w 2838361"/>
              <a:gd name="connsiteY8" fmla="*/ 19809 h 1930262"/>
              <a:gd name="connsiteX9" fmla="*/ 175628 w 2838361"/>
              <a:gd name="connsiteY9" fmla="*/ 55738 h 1930262"/>
              <a:gd name="connsiteX10" fmla="*/ 170045 w 2838361"/>
              <a:gd name="connsiteY10" fmla="*/ 59137 h 1930262"/>
              <a:gd name="connsiteX11" fmla="*/ 170045 w 2838361"/>
              <a:gd name="connsiteY11" fmla="*/ 59137 h 1930262"/>
              <a:gd name="connsiteX12" fmla="*/ 29243 w 2838361"/>
              <a:gd name="connsiteY12" fmla="*/ 434933 h 1930262"/>
              <a:gd name="connsiteX13" fmla="*/ 18076 w 2838361"/>
              <a:gd name="connsiteY13" fmla="*/ 894481 h 1930262"/>
              <a:gd name="connsiteX14" fmla="*/ 6180 w 2838361"/>
              <a:gd name="connsiteY14" fmla="*/ 1396270 h 1930262"/>
              <a:gd name="connsiteX15" fmla="*/ 9822 w 2838361"/>
              <a:gd name="connsiteY15" fmla="*/ 1654812 h 1930262"/>
              <a:gd name="connsiteX16" fmla="*/ 245786 w 2838361"/>
              <a:gd name="connsiteY16" fmla="*/ 1855091 h 1930262"/>
              <a:gd name="connsiteX17" fmla="*/ 514524 w 2838361"/>
              <a:gd name="connsiteY17" fmla="*/ 1905828 h 1930262"/>
              <a:gd name="connsiteX18" fmla="*/ 775979 w 2838361"/>
              <a:gd name="connsiteY18" fmla="*/ 1926463 h 1930262"/>
              <a:gd name="connsiteX19" fmla="*/ 2228910 w 2838361"/>
              <a:gd name="connsiteY19" fmla="*/ 1916510 h 1930262"/>
              <a:gd name="connsiteX20" fmla="*/ 2395445 w 2838361"/>
              <a:gd name="connsiteY20" fmla="*/ 1922336 h 1930262"/>
              <a:gd name="connsiteX21" fmla="*/ 2450309 w 2838361"/>
              <a:gd name="connsiteY21" fmla="*/ 1929862 h 1930262"/>
              <a:gd name="connsiteX22" fmla="*/ 2793818 w 2838361"/>
              <a:gd name="connsiteY22" fmla="*/ 1623981 h 1930262"/>
              <a:gd name="connsiteX23" fmla="*/ 2838243 w 2838361"/>
              <a:gd name="connsiteY23" fmla="*/ 1165646 h 1930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838361" h="1930262">
                <a:moveTo>
                  <a:pt x="2838243" y="1165646"/>
                </a:moveTo>
                <a:cubicBezTo>
                  <a:pt x="2839700" y="1017319"/>
                  <a:pt x="2812025" y="870933"/>
                  <a:pt x="2811297" y="722606"/>
                </a:cubicBezTo>
                <a:cubicBezTo>
                  <a:pt x="2811297" y="596855"/>
                  <a:pt x="2844070" y="469405"/>
                  <a:pt x="2835573" y="344382"/>
                </a:cubicBezTo>
                <a:cubicBezTo>
                  <a:pt x="2833655" y="263105"/>
                  <a:pt x="2804402" y="184863"/>
                  <a:pt x="2752548" y="122255"/>
                </a:cubicBezTo>
                <a:cubicBezTo>
                  <a:pt x="2687488" y="49426"/>
                  <a:pt x="2602278" y="27335"/>
                  <a:pt x="2511243" y="19567"/>
                </a:cubicBezTo>
                <a:cubicBezTo>
                  <a:pt x="2367479" y="11385"/>
                  <a:pt x="2223303" y="14881"/>
                  <a:pt x="2080097" y="30005"/>
                </a:cubicBezTo>
                <a:cubicBezTo>
                  <a:pt x="1936867" y="41172"/>
                  <a:pt x="664066" y="11798"/>
                  <a:pt x="606288" y="5729"/>
                </a:cubicBezTo>
                <a:cubicBezTo>
                  <a:pt x="596694" y="3884"/>
                  <a:pt x="586918" y="3156"/>
                  <a:pt x="577157" y="3544"/>
                </a:cubicBezTo>
                <a:cubicBezTo>
                  <a:pt x="480817" y="-4564"/>
                  <a:pt x="383816" y="922"/>
                  <a:pt x="288998" y="19809"/>
                </a:cubicBezTo>
                <a:cubicBezTo>
                  <a:pt x="248826" y="22261"/>
                  <a:pt x="209880" y="34593"/>
                  <a:pt x="175628" y="55738"/>
                </a:cubicBezTo>
                <a:lnTo>
                  <a:pt x="170045" y="59137"/>
                </a:lnTo>
                <a:lnTo>
                  <a:pt x="170045" y="59137"/>
                </a:lnTo>
                <a:cubicBezTo>
                  <a:pt x="56432" y="130023"/>
                  <a:pt x="2053" y="292188"/>
                  <a:pt x="29243" y="434933"/>
                </a:cubicBezTo>
                <a:cubicBezTo>
                  <a:pt x="22202" y="587873"/>
                  <a:pt x="21960" y="741541"/>
                  <a:pt x="18076" y="894481"/>
                </a:cubicBezTo>
                <a:cubicBezTo>
                  <a:pt x="14191" y="1061817"/>
                  <a:pt x="10227" y="1229080"/>
                  <a:pt x="6180" y="1396270"/>
                </a:cubicBezTo>
                <a:cubicBezTo>
                  <a:pt x="3995" y="1479538"/>
                  <a:pt x="-8628" y="1572759"/>
                  <a:pt x="9822" y="1654812"/>
                </a:cubicBezTo>
                <a:cubicBezTo>
                  <a:pt x="34098" y="1767211"/>
                  <a:pt x="131203" y="1863588"/>
                  <a:pt x="245786" y="1855091"/>
                </a:cubicBezTo>
                <a:cubicBezTo>
                  <a:pt x="250884" y="1855091"/>
                  <a:pt x="430286" y="1893933"/>
                  <a:pt x="514524" y="1905828"/>
                </a:cubicBezTo>
                <a:cubicBezTo>
                  <a:pt x="601185" y="1917918"/>
                  <a:pt x="688495" y="1924812"/>
                  <a:pt x="775979" y="1926463"/>
                </a:cubicBezTo>
                <a:cubicBezTo>
                  <a:pt x="956594" y="1930105"/>
                  <a:pt x="2114327" y="1909227"/>
                  <a:pt x="2228910" y="1916510"/>
                </a:cubicBezTo>
                <a:cubicBezTo>
                  <a:pt x="2284139" y="1923453"/>
                  <a:pt x="2339877" y="1925395"/>
                  <a:pt x="2395445" y="1922336"/>
                </a:cubicBezTo>
                <a:cubicBezTo>
                  <a:pt x="2413021" y="1928551"/>
                  <a:pt x="2431690" y="1931124"/>
                  <a:pt x="2450309" y="1929862"/>
                </a:cubicBezTo>
                <a:cubicBezTo>
                  <a:pt x="2620243" y="1918209"/>
                  <a:pt x="2747936" y="1797071"/>
                  <a:pt x="2793818" y="1623981"/>
                </a:cubicBezTo>
                <a:cubicBezTo>
                  <a:pt x="2829746" y="1482694"/>
                  <a:pt x="2836787" y="1313732"/>
                  <a:pt x="2838243" y="1165646"/>
                </a:cubicBezTo>
                <a:close/>
              </a:path>
            </a:pathLst>
          </a:custGeom>
          <a:solidFill>
            <a:sysClr val="window" lastClr="FFFFFF"/>
          </a:solidFill>
          <a:ln w="24263" cap="flat">
            <a:solidFill>
              <a:srgbClr val="02665E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5C77148-2755-4C08-A9BD-9F8B5E5C8F1C}"/>
              </a:ext>
            </a:extLst>
          </p:cNvPr>
          <p:cNvSpPr txBox="1"/>
          <p:nvPr/>
        </p:nvSpPr>
        <p:spPr>
          <a:xfrm>
            <a:off x="1765204" y="2515324"/>
            <a:ext cx="3358339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ขันอะลูมิเนียม</a:t>
            </a:r>
          </a:p>
          <a:p>
            <a:pPr algn="ctr"/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ความจุ 1 ลิตร 500 มิลลิลิตร</a:t>
            </a:r>
            <a:endParaRPr lang="en-US" sz="3000" dirty="0">
              <a:solidFill>
                <a:srgbClr val="009B93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30" name="Graphic 3">
            <a:extLst>
              <a:ext uri="{FF2B5EF4-FFF2-40B4-BE49-F238E27FC236}">
                <a16:creationId xmlns:a16="http://schemas.microsoft.com/office/drawing/2014/main" id="{4071B6FA-FB5A-433F-8FEE-0FC5A10972F3}"/>
              </a:ext>
            </a:extLst>
          </p:cNvPr>
          <p:cNvSpPr/>
          <p:nvPr/>
        </p:nvSpPr>
        <p:spPr>
          <a:xfrm>
            <a:off x="6267780" y="2457268"/>
            <a:ext cx="3890965" cy="1178560"/>
          </a:xfrm>
          <a:custGeom>
            <a:avLst/>
            <a:gdLst>
              <a:gd name="connsiteX0" fmla="*/ 2838243 w 2838361"/>
              <a:gd name="connsiteY0" fmla="*/ 1165646 h 1930262"/>
              <a:gd name="connsiteX1" fmla="*/ 2811297 w 2838361"/>
              <a:gd name="connsiteY1" fmla="*/ 722606 h 1930262"/>
              <a:gd name="connsiteX2" fmla="*/ 2835573 w 2838361"/>
              <a:gd name="connsiteY2" fmla="*/ 344382 h 1930262"/>
              <a:gd name="connsiteX3" fmla="*/ 2752548 w 2838361"/>
              <a:gd name="connsiteY3" fmla="*/ 122255 h 1930262"/>
              <a:gd name="connsiteX4" fmla="*/ 2511243 w 2838361"/>
              <a:gd name="connsiteY4" fmla="*/ 19567 h 1930262"/>
              <a:gd name="connsiteX5" fmla="*/ 2080097 w 2838361"/>
              <a:gd name="connsiteY5" fmla="*/ 30005 h 1930262"/>
              <a:gd name="connsiteX6" fmla="*/ 606288 w 2838361"/>
              <a:gd name="connsiteY6" fmla="*/ 5729 h 1930262"/>
              <a:gd name="connsiteX7" fmla="*/ 577157 w 2838361"/>
              <a:gd name="connsiteY7" fmla="*/ 3544 h 1930262"/>
              <a:gd name="connsiteX8" fmla="*/ 288998 w 2838361"/>
              <a:gd name="connsiteY8" fmla="*/ 19809 h 1930262"/>
              <a:gd name="connsiteX9" fmla="*/ 175628 w 2838361"/>
              <a:gd name="connsiteY9" fmla="*/ 55738 h 1930262"/>
              <a:gd name="connsiteX10" fmla="*/ 170045 w 2838361"/>
              <a:gd name="connsiteY10" fmla="*/ 59137 h 1930262"/>
              <a:gd name="connsiteX11" fmla="*/ 170045 w 2838361"/>
              <a:gd name="connsiteY11" fmla="*/ 59137 h 1930262"/>
              <a:gd name="connsiteX12" fmla="*/ 29243 w 2838361"/>
              <a:gd name="connsiteY12" fmla="*/ 434933 h 1930262"/>
              <a:gd name="connsiteX13" fmla="*/ 18076 w 2838361"/>
              <a:gd name="connsiteY13" fmla="*/ 894481 h 1930262"/>
              <a:gd name="connsiteX14" fmla="*/ 6180 w 2838361"/>
              <a:gd name="connsiteY14" fmla="*/ 1396270 h 1930262"/>
              <a:gd name="connsiteX15" fmla="*/ 9822 w 2838361"/>
              <a:gd name="connsiteY15" fmla="*/ 1654812 h 1930262"/>
              <a:gd name="connsiteX16" fmla="*/ 245786 w 2838361"/>
              <a:gd name="connsiteY16" fmla="*/ 1855091 h 1930262"/>
              <a:gd name="connsiteX17" fmla="*/ 514524 w 2838361"/>
              <a:gd name="connsiteY17" fmla="*/ 1905828 h 1930262"/>
              <a:gd name="connsiteX18" fmla="*/ 775979 w 2838361"/>
              <a:gd name="connsiteY18" fmla="*/ 1926463 h 1930262"/>
              <a:gd name="connsiteX19" fmla="*/ 2228910 w 2838361"/>
              <a:gd name="connsiteY19" fmla="*/ 1916510 h 1930262"/>
              <a:gd name="connsiteX20" fmla="*/ 2395445 w 2838361"/>
              <a:gd name="connsiteY20" fmla="*/ 1922336 h 1930262"/>
              <a:gd name="connsiteX21" fmla="*/ 2450309 w 2838361"/>
              <a:gd name="connsiteY21" fmla="*/ 1929862 h 1930262"/>
              <a:gd name="connsiteX22" fmla="*/ 2793818 w 2838361"/>
              <a:gd name="connsiteY22" fmla="*/ 1623981 h 1930262"/>
              <a:gd name="connsiteX23" fmla="*/ 2838243 w 2838361"/>
              <a:gd name="connsiteY23" fmla="*/ 1165646 h 1930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838361" h="1930262">
                <a:moveTo>
                  <a:pt x="2838243" y="1165646"/>
                </a:moveTo>
                <a:cubicBezTo>
                  <a:pt x="2839700" y="1017319"/>
                  <a:pt x="2812025" y="870933"/>
                  <a:pt x="2811297" y="722606"/>
                </a:cubicBezTo>
                <a:cubicBezTo>
                  <a:pt x="2811297" y="596855"/>
                  <a:pt x="2844070" y="469405"/>
                  <a:pt x="2835573" y="344382"/>
                </a:cubicBezTo>
                <a:cubicBezTo>
                  <a:pt x="2833655" y="263105"/>
                  <a:pt x="2804402" y="184863"/>
                  <a:pt x="2752548" y="122255"/>
                </a:cubicBezTo>
                <a:cubicBezTo>
                  <a:pt x="2687488" y="49426"/>
                  <a:pt x="2602278" y="27335"/>
                  <a:pt x="2511243" y="19567"/>
                </a:cubicBezTo>
                <a:cubicBezTo>
                  <a:pt x="2367479" y="11385"/>
                  <a:pt x="2223303" y="14881"/>
                  <a:pt x="2080097" y="30005"/>
                </a:cubicBezTo>
                <a:cubicBezTo>
                  <a:pt x="1936867" y="41172"/>
                  <a:pt x="664066" y="11798"/>
                  <a:pt x="606288" y="5729"/>
                </a:cubicBezTo>
                <a:cubicBezTo>
                  <a:pt x="596694" y="3884"/>
                  <a:pt x="586918" y="3156"/>
                  <a:pt x="577157" y="3544"/>
                </a:cubicBezTo>
                <a:cubicBezTo>
                  <a:pt x="480817" y="-4564"/>
                  <a:pt x="383816" y="922"/>
                  <a:pt x="288998" y="19809"/>
                </a:cubicBezTo>
                <a:cubicBezTo>
                  <a:pt x="248826" y="22261"/>
                  <a:pt x="209880" y="34593"/>
                  <a:pt x="175628" y="55738"/>
                </a:cubicBezTo>
                <a:lnTo>
                  <a:pt x="170045" y="59137"/>
                </a:lnTo>
                <a:lnTo>
                  <a:pt x="170045" y="59137"/>
                </a:lnTo>
                <a:cubicBezTo>
                  <a:pt x="56432" y="130023"/>
                  <a:pt x="2053" y="292188"/>
                  <a:pt x="29243" y="434933"/>
                </a:cubicBezTo>
                <a:cubicBezTo>
                  <a:pt x="22202" y="587873"/>
                  <a:pt x="21960" y="741541"/>
                  <a:pt x="18076" y="894481"/>
                </a:cubicBezTo>
                <a:cubicBezTo>
                  <a:pt x="14191" y="1061817"/>
                  <a:pt x="10227" y="1229080"/>
                  <a:pt x="6180" y="1396270"/>
                </a:cubicBezTo>
                <a:cubicBezTo>
                  <a:pt x="3995" y="1479538"/>
                  <a:pt x="-8628" y="1572759"/>
                  <a:pt x="9822" y="1654812"/>
                </a:cubicBezTo>
                <a:cubicBezTo>
                  <a:pt x="34098" y="1767211"/>
                  <a:pt x="131203" y="1863588"/>
                  <a:pt x="245786" y="1855091"/>
                </a:cubicBezTo>
                <a:cubicBezTo>
                  <a:pt x="250884" y="1855091"/>
                  <a:pt x="430286" y="1893933"/>
                  <a:pt x="514524" y="1905828"/>
                </a:cubicBezTo>
                <a:cubicBezTo>
                  <a:pt x="601185" y="1917918"/>
                  <a:pt x="688495" y="1924812"/>
                  <a:pt x="775979" y="1926463"/>
                </a:cubicBezTo>
                <a:cubicBezTo>
                  <a:pt x="956594" y="1930105"/>
                  <a:pt x="2114327" y="1909227"/>
                  <a:pt x="2228910" y="1916510"/>
                </a:cubicBezTo>
                <a:cubicBezTo>
                  <a:pt x="2284139" y="1923453"/>
                  <a:pt x="2339877" y="1925395"/>
                  <a:pt x="2395445" y="1922336"/>
                </a:cubicBezTo>
                <a:cubicBezTo>
                  <a:pt x="2413021" y="1928551"/>
                  <a:pt x="2431690" y="1931124"/>
                  <a:pt x="2450309" y="1929862"/>
                </a:cubicBezTo>
                <a:cubicBezTo>
                  <a:pt x="2620243" y="1918209"/>
                  <a:pt x="2747936" y="1797071"/>
                  <a:pt x="2793818" y="1623981"/>
                </a:cubicBezTo>
                <a:cubicBezTo>
                  <a:pt x="2829746" y="1482694"/>
                  <a:pt x="2836787" y="1313732"/>
                  <a:pt x="2838243" y="1165646"/>
                </a:cubicBezTo>
                <a:close/>
              </a:path>
            </a:pathLst>
          </a:custGeom>
          <a:solidFill>
            <a:sysClr val="window" lastClr="FFFFFF"/>
          </a:solidFill>
          <a:ln w="24263" cap="flat">
            <a:solidFill>
              <a:srgbClr val="02665E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5C77148-2755-4C08-A9BD-9F8B5E5C8F1C}"/>
              </a:ext>
            </a:extLst>
          </p:cNvPr>
          <p:cNvSpPr txBox="1"/>
          <p:nvPr/>
        </p:nvSpPr>
        <p:spPr>
          <a:xfrm>
            <a:off x="6489604" y="2515324"/>
            <a:ext cx="3358339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ขันพลาสติก</a:t>
            </a:r>
          </a:p>
          <a:p>
            <a:pPr algn="ctr"/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ความจุ 300 มิลลิลิตร</a:t>
            </a:r>
            <a:endParaRPr lang="en-US" sz="3000" dirty="0">
              <a:solidFill>
                <a:srgbClr val="009B93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32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4913056" y="1369097"/>
            <a:ext cx="1855308" cy="7453355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3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2389972" y="4164733"/>
            <a:ext cx="7119358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ขันเงินมีความจุมากกว่าหรือน้อยกว่าขันทอง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ขันเงิน	มีความจุ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r>
              <a:rPr kumimoji="0" lang="th-TH" sz="28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5,000 มิลลิลิตร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kern="0" baseline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ขันทอง	มีความจุ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1 ลิตร 200 มิลลิลิตร หรือ 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1,200 มิลลิลิตร</a:t>
            </a:r>
            <a:endParaRPr lang="th-TH" kern="0" dirty="0">
              <a:solidFill>
                <a:prstClr val="black"/>
              </a:solidFill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</a:t>
            </a:r>
            <a:r>
              <a:rPr kumimoji="0" lang="th-TH" sz="28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ขันเงินมีความจุมากกว่าขันทอง</a:t>
            </a:r>
            <a:endParaRPr kumimoji="0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95337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21200" y="3647077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763163" y="389684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021118" y="361983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782137" y="809304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299548" y="3568078"/>
            <a:ext cx="539121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ขันพลาสติกมีความจุมากกว่าหรือน้อยกว่าขันทอง</a:t>
            </a:r>
          </a:p>
        </p:txBody>
      </p:sp>
      <p:grpSp>
        <p:nvGrpSpPr>
          <p:cNvPr id="23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21200" y="4248101"/>
            <a:ext cx="468000" cy="468000"/>
            <a:chOff x="1239484" y="1722687"/>
            <a:chExt cx="468000" cy="468000"/>
          </a:xfrm>
        </p:grpSpPr>
        <p:sp>
          <p:nvSpPr>
            <p:cNvPr id="23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35" name="TextBox 234"/>
          <p:cNvSpPr txBox="1"/>
          <p:nvPr/>
        </p:nvSpPr>
        <p:spPr>
          <a:xfrm>
            <a:off x="2299548" y="4169102"/>
            <a:ext cx="55739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ขันอะลูมิเนียมมีความจุมากกว่าหรือน้อยกว่าขันเงิน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929985" y="3561079"/>
            <a:ext cx="109036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น้อยกว่า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7966799" y="4146126"/>
            <a:ext cx="109036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น้อยกว่า</a:t>
            </a:r>
          </a:p>
        </p:txBody>
      </p:sp>
      <p:grpSp>
        <p:nvGrpSpPr>
          <p:cNvPr id="3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50228" y="4843355"/>
            <a:ext cx="468000" cy="468000"/>
            <a:chOff x="1239484" y="1722687"/>
            <a:chExt cx="468000" cy="468000"/>
          </a:xfrm>
        </p:grpSpPr>
        <p:sp>
          <p:nvSpPr>
            <p:cNvPr id="3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2299548" y="4764356"/>
            <a:ext cx="532389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ขันเงินมีความจุมากกว่าหรือน้อยกว่าขันพลาสติก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7987638" y="4744987"/>
            <a:ext cx="10695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มากกว่า</a:t>
            </a:r>
          </a:p>
        </p:txBody>
      </p:sp>
      <p:grpSp>
        <p:nvGrpSpPr>
          <p:cNvPr id="3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50228" y="5452943"/>
            <a:ext cx="468000" cy="468000"/>
            <a:chOff x="1239484" y="1722687"/>
            <a:chExt cx="468000" cy="468000"/>
          </a:xfrm>
        </p:grpSpPr>
        <p:sp>
          <p:nvSpPr>
            <p:cNvPr id="3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1" name="TextBox 40"/>
          <p:cNvSpPr txBox="1"/>
          <p:nvPr/>
        </p:nvSpPr>
        <p:spPr>
          <a:xfrm>
            <a:off x="2299548" y="5373944"/>
            <a:ext cx="653255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ขันชนิดใดมีความจุมากที่สุดและขันชนิดใดมีความจุน้อยที่สุด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299548" y="5824402"/>
            <a:ext cx="675761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ขันเงินมีความจุมากที่สุด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ขันพลาสติกมีความจุน้อยที่สุด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3" name="Graphic 3">
            <a:extLst>
              <a:ext uri="{FF2B5EF4-FFF2-40B4-BE49-F238E27FC236}">
                <a16:creationId xmlns:a16="http://schemas.microsoft.com/office/drawing/2014/main" id="{4071B6FA-FB5A-433F-8FEE-0FC5A10972F3}"/>
              </a:ext>
            </a:extLst>
          </p:cNvPr>
          <p:cNvSpPr/>
          <p:nvPr/>
        </p:nvSpPr>
        <p:spPr>
          <a:xfrm>
            <a:off x="1543380" y="1172754"/>
            <a:ext cx="3890965" cy="1031956"/>
          </a:xfrm>
          <a:custGeom>
            <a:avLst/>
            <a:gdLst>
              <a:gd name="connsiteX0" fmla="*/ 2838243 w 2838361"/>
              <a:gd name="connsiteY0" fmla="*/ 1165646 h 1930262"/>
              <a:gd name="connsiteX1" fmla="*/ 2811297 w 2838361"/>
              <a:gd name="connsiteY1" fmla="*/ 722606 h 1930262"/>
              <a:gd name="connsiteX2" fmla="*/ 2835573 w 2838361"/>
              <a:gd name="connsiteY2" fmla="*/ 344382 h 1930262"/>
              <a:gd name="connsiteX3" fmla="*/ 2752548 w 2838361"/>
              <a:gd name="connsiteY3" fmla="*/ 122255 h 1930262"/>
              <a:gd name="connsiteX4" fmla="*/ 2511243 w 2838361"/>
              <a:gd name="connsiteY4" fmla="*/ 19567 h 1930262"/>
              <a:gd name="connsiteX5" fmla="*/ 2080097 w 2838361"/>
              <a:gd name="connsiteY5" fmla="*/ 30005 h 1930262"/>
              <a:gd name="connsiteX6" fmla="*/ 606288 w 2838361"/>
              <a:gd name="connsiteY6" fmla="*/ 5729 h 1930262"/>
              <a:gd name="connsiteX7" fmla="*/ 577157 w 2838361"/>
              <a:gd name="connsiteY7" fmla="*/ 3544 h 1930262"/>
              <a:gd name="connsiteX8" fmla="*/ 288998 w 2838361"/>
              <a:gd name="connsiteY8" fmla="*/ 19809 h 1930262"/>
              <a:gd name="connsiteX9" fmla="*/ 175628 w 2838361"/>
              <a:gd name="connsiteY9" fmla="*/ 55738 h 1930262"/>
              <a:gd name="connsiteX10" fmla="*/ 170045 w 2838361"/>
              <a:gd name="connsiteY10" fmla="*/ 59137 h 1930262"/>
              <a:gd name="connsiteX11" fmla="*/ 170045 w 2838361"/>
              <a:gd name="connsiteY11" fmla="*/ 59137 h 1930262"/>
              <a:gd name="connsiteX12" fmla="*/ 29243 w 2838361"/>
              <a:gd name="connsiteY12" fmla="*/ 434933 h 1930262"/>
              <a:gd name="connsiteX13" fmla="*/ 18076 w 2838361"/>
              <a:gd name="connsiteY13" fmla="*/ 894481 h 1930262"/>
              <a:gd name="connsiteX14" fmla="*/ 6180 w 2838361"/>
              <a:gd name="connsiteY14" fmla="*/ 1396270 h 1930262"/>
              <a:gd name="connsiteX15" fmla="*/ 9822 w 2838361"/>
              <a:gd name="connsiteY15" fmla="*/ 1654812 h 1930262"/>
              <a:gd name="connsiteX16" fmla="*/ 245786 w 2838361"/>
              <a:gd name="connsiteY16" fmla="*/ 1855091 h 1930262"/>
              <a:gd name="connsiteX17" fmla="*/ 514524 w 2838361"/>
              <a:gd name="connsiteY17" fmla="*/ 1905828 h 1930262"/>
              <a:gd name="connsiteX18" fmla="*/ 775979 w 2838361"/>
              <a:gd name="connsiteY18" fmla="*/ 1926463 h 1930262"/>
              <a:gd name="connsiteX19" fmla="*/ 2228910 w 2838361"/>
              <a:gd name="connsiteY19" fmla="*/ 1916510 h 1930262"/>
              <a:gd name="connsiteX20" fmla="*/ 2395445 w 2838361"/>
              <a:gd name="connsiteY20" fmla="*/ 1922336 h 1930262"/>
              <a:gd name="connsiteX21" fmla="*/ 2450309 w 2838361"/>
              <a:gd name="connsiteY21" fmla="*/ 1929862 h 1930262"/>
              <a:gd name="connsiteX22" fmla="*/ 2793818 w 2838361"/>
              <a:gd name="connsiteY22" fmla="*/ 1623981 h 1930262"/>
              <a:gd name="connsiteX23" fmla="*/ 2838243 w 2838361"/>
              <a:gd name="connsiteY23" fmla="*/ 1165646 h 1930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838361" h="1930262">
                <a:moveTo>
                  <a:pt x="2838243" y="1165646"/>
                </a:moveTo>
                <a:cubicBezTo>
                  <a:pt x="2839700" y="1017319"/>
                  <a:pt x="2812025" y="870933"/>
                  <a:pt x="2811297" y="722606"/>
                </a:cubicBezTo>
                <a:cubicBezTo>
                  <a:pt x="2811297" y="596855"/>
                  <a:pt x="2844070" y="469405"/>
                  <a:pt x="2835573" y="344382"/>
                </a:cubicBezTo>
                <a:cubicBezTo>
                  <a:pt x="2833655" y="263105"/>
                  <a:pt x="2804402" y="184863"/>
                  <a:pt x="2752548" y="122255"/>
                </a:cubicBezTo>
                <a:cubicBezTo>
                  <a:pt x="2687488" y="49426"/>
                  <a:pt x="2602278" y="27335"/>
                  <a:pt x="2511243" y="19567"/>
                </a:cubicBezTo>
                <a:cubicBezTo>
                  <a:pt x="2367479" y="11385"/>
                  <a:pt x="2223303" y="14881"/>
                  <a:pt x="2080097" y="30005"/>
                </a:cubicBezTo>
                <a:cubicBezTo>
                  <a:pt x="1936867" y="41172"/>
                  <a:pt x="664066" y="11798"/>
                  <a:pt x="606288" y="5729"/>
                </a:cubicBezTo>
                <a:cubicBezTo>
                  <a:pt x="596694" y="3884"/>
                  <a:pt x="586918" y="3156"/>
                  <a:pt x="577157" y="3544"/>
                </a:cubicBezTo>
                <a:cubicBezTo>
                  <a:pt x="480817" y="-4564"/>
                  <a:pt x="383816" y="922"/>
                  <a:pt x="288998" y="19809"/>
                </a:cubicBezTo>
                <a:cubicBezTo>
                  <a:pt x="248826" y="22261"/>
                  <a:pt x="209880" y="34593"/>
                  <a:pt x="175628" y="55738"/>
                </a:cubicBezTo>
                <a:lnTo>
                  <a:pt x="170045" y="59137"/>
                </a:lnTo>
                <a:lnTo>
                  <a:pt x="170045" y="59137"/>
                </a:lnTo>
                <a:cubicBezTo>
                  <a:pt x="56432" y="130023"/>
                  <a:pt x="2053" y="292188"/>
                  <a:pt x="29243" y="434933"/>
                </a:cubicBezTo>
                <a:cubicBezTo>
                  <a:pt x="22202" y="587873"/>
                  <a:pt x="21960" y="741541"/>
                  <a:pt x="18076" y="894481"/>
                </a:cubicBezTo>
                <a:cubicBezTo>
                  <a:pt x="14191" y="1061817"/>
                  <a:pt x="10227" y="1229080"/>
                  <a:pt x="6180" y="1396270"/>
                </a:cubicBezTo>
                <a:cubicBezTo>
                  <a:pt x="3995" y="1479538"/>
                  <a:pt x="-8628" y="1572759"/>
                  <a:pt x="9822" y="1654812"/>
                </a:cubicBezTo>
                <a:cubicBezTo>
                  <a:pt x="34098" y="1767211"/>
                  <a:pt x="131203" y="1863588"/>
                  <a:pt x="245786" y="1855091"/>
                </a:cubicBezTo>
                <a:cubicBezTo>
                  <a:pt x="250884" y="1855091"/>
                  <a:pt x="430286" y="1893933"/>
                  <a:pt x="514524" y="1905828"/>
                </a:cubicBezTo>
                <a:cubicBezTo>
                  <a:pt x="601185" y="1917918"/>
                  <a:pt x="688495" y="1924812"/>
                  <a:pt x="775979" y="1926463"/>
                </a:cubicBezTo>
                <a:cubicBezTo>
                  <a:pt x="956594" y="1930105"/>
                  <a:pt x="2114327" y="1909227"/>
                  <a:pt x="2228910" y="1916510"/>
                </a:cubicBezTo>
                <a:cubicBezTo>
                  <a:pt x="2284139" y="1923453"/>
                  <a:pt x="2339877" y="1925395"/>
                  <a:pt x="2395445" y="1922336"/>
                </a:cubicBezTo>
                <a:cubicBezTo>
                  <a:pt x="2413021" y="1928551"/>
                  <a:pt x="2431690" y="1931124"/>
                  <a:pt x="2450309" y="1929862"/>
                </a:cubicBezTo>
                <a:cubicBezTo>
                  <a:pt x="2620243" y="1918209"/>
                  <a:pt x="2747936" y="1797071"/>
                  <a:pt x="2793818" y="1623981"/>
                </a:cubicBezTo>
                <a:cubicBezTo>
                  <a:pt x="2829746" y="1482694"/>
                  <a:pt x="2836787" y="1313732"/>
                  <a:pt x="2838243" y="1165646"/>
                </a:cubicBezTo>
                <a:close/>
              </a:path>
            </a:pathLst>
          </a:custGeom>
          <a:solidFill>
            <a:sysClr val="window" lastClr="FFFFFF"/>
          </a:solidFill>
          <a:ln w="24263" cap="flat">
            <a:solidFill>
              <a:srgbClr val="02665E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5C77148-2755-4C08-A9BD-9F8B5E5C8F1C}"/>
              </a:ext>
            </a:extLst>
          </p:cNvPr>
          <p:cNvSpPr txBox="1"/>
          <p:nvPr/>
        </p:nvSpPr>
        <p:spPr>
          <a:xfrm>
            <a:off x="1765204" y="1143726"/>
            <a:ext cx="3358339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ขันเงิน</a:t>
            </a:r>
          </a:p>
          <a:p>
            <a:pPr algn="ctr"/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ความจุ 5,000 มิลลิลิตร</a:t>
            </a:r>
            <a:endParaRPr lang="en-US" sz="3000" dirty="0">
              <a:solidFill>
                <a:srgbClr val="009B93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45" name="Graphic 3">
            <a:extLst>
              <a:ext uri="{FF2B5EF4-FFF2-40B4-BE49-F238E27FC236}">
                <a16:creationId xmlns:a16="http://schemas.microsoft.com/office/drawing/2014/main" id="{4071B6FA-FB5A-433F-8FEE-0FC5A10972F3}"/>
              </a:ext>
            </a:extLst>
          </p:cNvPr>
          <p:cNvSpPr/>
          <p:nvPr/>
        </p:nvSpPr>
        <p:spPr>
          <a:xfrm>
            <a:off x="6267780" y="1172754"/>
            <a:ext cx="3890965" cy="1031956"/>
          </a:xfrm>
          <a:custGeom>
            <a:avLst/>
            <a:gdLst>
              <a:gd name="connsiteX0" fmla="*/ 2838243 w 2838361"/>
              <a:gd name="connsiteY0" fmla="*/ 1165646 h 1930262"/>
              <a:gd name="connsiteX1" fmla="*/ 2811297 w 2838361"/>
              <a:gd name="connsiteY1" fmla="*/ 722606 h 1930262"/>
              <a:gd name="connsiteX2" fmla="*/ 2835573 w 2838361"/>
              <a:gd name="connsiteY2" fmla="*/ 344382 h 1930262"/>
              <a:gd name="connsiteX3" fmla="*/ 2752548 w 2838361"/>
              <a:gd name="connsiteY3" fmla="*/ 122255 h 1930262"/>
              <a:gd name="connsiteX4" fmla="*/ 2511243 w 2838361"/>
              <a:gd name="connsiteY4" fmla="*/ 19567 h 1930262"/>
              <a:gd name="connsiteX5" fmla="*/ 2080097 w 2838361"/>
              <a:gd name="connsiteY5" fmla="*/ 30005 h 1930262"/>
              <a:gd name="connsiteX6" fmla="*/ 606288 w 2838361"/>
              <a:gd name="connsiteY6" fmla="*/ 5729 h 1930262"/>
              <a:gd name="connsiteX7" fmla="*/ 577157 w 2838361"/>
              <a:gd name="connsiteY7" fmla="*/ 3544 h 1930262"/>
              <a:gd name="connsiteX8" fmla="*/ 288998 w 2838361"/>
              <a:gd name="connsiteY8" fmla="*/ 19809 h 1930262"/>
              <a:gd name="connsiteX9" fmla="*/ 175628 w 2838361"/>
              <a:gd name="connsiteY9" fmla="*/ 55738 h 1930262"/>
              <a:gd name="connsiteX10" fmla="*/ 170045 w 2838361"/>
              <a:gd name="connsiteY10" fmla="*/ 59137 h 1930262"/>
              <a:gd name="connsiteX11" fmla="*/ 170045 w 2838361"/>
              <a:gd name="connsiteY11" fmla="*/ 59137 h 1930262"/>
              <a:gd name="connsiteX12" fmla="*/ 29243 w 2838361"/>
              <a:gd name="connsiteY12" fmla="*/ 434933 h 1930262"/>
              <a:gd name="connsiteX13" fmla="*/ 18076 w 2838361"/>
              <a:gd name="connsiteY13" fmla="*/ 894481 h 1930262"/>
              <a:gd name="connsiteX14" fmla="*/ 6180 w 2838361"/>
              <a:gd name="connsiteY14" fmla="*/ 1396270 h 1930262"/>
              <a:gd name="connsiteX15" fmla="*/ 9822 w 2838361"/>
              <a:gd name="connsiteY15" fmla="*/ 1654812 h 1930262"/>
              <a:gd name="connsiteX16" fmla="*/ 245786 w 2838361"/>
              <a:gd name="connsiteY16" fmla="*/ 1855091 h 1930262"/>
              <a:gd name="connsiteX17" fmla="*/ 514524 w 2838361"/>
              <a:gd name="connsiteY17" fmla="*/ 1905828 h 1930262"/>
              <a:gd name="connsiteX18" fmla="*/ 775979 w 2838361"/>
              <a:gd name="connsiteY18" fmla="*/ 1926463 h 1930262"/>
              <a:gd name="connsiteX19" fmla="*/ 2228910 w 2838361"/>
              <a:gd name="connsiteY19" fmla="*/ 1916510 h 1930262"/>
              <a:gd name="connsiteX20" fmla="*/ 2395445 w 2838361"/>
              <a:gd name="connsiteY20" fmla="*/ 1922336 h 1930262"/>
              <a:gd name="connsiteX21" fmla="*/ 2450309 w 2838361"/>
              <a:gd name="connsiteY21" fmla="*/ 1929862 h 1930262"/>
              <a:gd name="connsiteX22" fmla="*/ 2793818 w 2838361"/>
              <a:gd name="connsiteY22" fmla="*/ 1623981 h 1930262"/>
              <a:gd name="connsiteX23" fmla="*/ 2838243 w 2838361"/>
              <a:gd name="connsiteY23" fmla="*/ 1165646 h 1930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838361" h="1930262">
                <a:moveTo>
                  <a:pt x="2838243" y="1165646"/>
                </a:moveTo>
                <a:cubicBezTo>
                  <a:pt x="2839700" y="1017319"/>
                  <a:pt x="2812025" y="870933"/>
                  <a:pt x="2811297" y="722606"/>
                </a:cubicBezTo>
                <a:cubicBezTo>
                  <a:pt x="2811297" y="596855"/>
                  <a:pt x="2844070" y="469405"/>
                  <a:pt x="2835573" y="344382"/>
                </a:cubicBezTo>
                <a:cubicBezTo>
                  <a:pt x="2833655" y="263105"/>
                  <a:pt x="2804402" y="184863"/>
                  <a:pt x="2752548" y="122255"/>
                </a:cubicBezTo>
                <a:cubicBezTo>
                  <a:pt x="2687488" y="49426"/>
                  <a:pt x="2602278" y="27335"/>
                  <a:pt x="2511243" y="19567"/>
                </a:cubicBezTo>
                <a:cubicBezTo>
                  <a:pt x="2367479" y="11385"/>
                  <a:pt x="2223303" y="14881"/>
                  <a:pt x="2080097" y="30005"/>
                </a:cubicBezTo>
                <a:cubicBezTo>
                  <a:pt x="1936867" y="41172"/>
                  <a:pt x="664066" y="11798"/>
                  <a:pt x="606288" y="5729"/>
                </a:cubicBezTo>
                <a:cubicBezTo>
                  <a:pt x="596694" y="3884"/>
                  <a:pt x="586918" y="3156"/>
                  <a:pt x="577157" y="3544"/>
                </a:cubicBezTo>
                <a:cubicBezTo>
                  <a:pt x="480817" y="-4564"/>
                  <a:pt x="383816" y="922"/>
                  <a:pt x="288998" y="19809"/>
                </a:cubicBezTo>
                <a:cubicBezTo>
                  <a:pt x="248826" y="22261"/>
                  <a:pt x="209880" y="34593"/>
                  <a:pt x="175628" y="55738"/>
                </a:cubicBezTo>
                <a:lnTo>
                  <a:pt x="170045" y="59137"/>
                </a:lnTo>
                <a:lnTo>
                  <a:pt x="170045" y="59137"/>
                </a:lnTo>
                <a:cubicBezTo>
                  <a:pt x="56432" y="130023"/>
                  <a:pt x="2053" y="292188"/>
                  <a:pt x="29243" y="434933"/>
                </a:cubicBezTo>
                <a:cubicBezTo>
                  <a:pt x="22202" y="587873"/>
                  <a:pt x="21960" y="741541"/>
                  <a:pt x="18076" y="894481"/>
                </a:cubicBezTo>
                <a:cubicBezTo>
                  <a:pt x="14191" y="1061817"/>
                  <a:pt x="10227" y="1229080"/>
                  <a:pt x="6180" y="1396270"/>
                </a:cubicBezTo>
                <a:cubicBezTo>
                  <a:pt x="3995" y="1479538"/>
                  <a:pt x="-8628" y="1572759"/>
                  <a:pt x="9822" y="1654812"/>
                </a:cubicBezTo>
                <a:cubicBezTo>
                  <a:pt x="34098" y="1767211"/>
                  <a:pt x="131203" y="1863588"/>
                  <a:pt x="245786" y="1855091"/>
                </a:cubicBezTo>
                <a:cubicBezTo>
                  <a:pt x="250884" y="1855091"/>
                  <a:pt x="430286" y="1893933"/>
                  <a:pt x="514524" y="1905828"/>
                </a:cubicBezTo>
                <a:cubicBezTo>
                  <a:pt x="601185" y="1917918"/>
                  <a:pt x="688495" y="1924812"/>
                  <a:pt x="775979" y="1926463"/>
                </a:cubicBezTo>
                <a:cubicBezTo>
                  <a:pt x="956594" y="1930105"/>
                  <a:pt x="2114327" y="1909227"/>
                  <a:pt x="2228910" y="1916510"/>
                </a:cubicBezTo>
                <a:cubicBezTo>
                  <a:pt x="2284139" y="1923453"/>
                  <a:pt x="2339877" y="1925395"/>
                  <a:pt x="2395445" y="1922336"/>
                </a:cubicBezTo>
                <a:cubicBezTo>
                  <a:pt x="2413021" y="1928551"/>
                  <a:pt x="2431690" y="1931124"/>
                  <a:pt x="2450309" y="1929862"/>
                </a:cubicBezTo>
                <a:cubicBezTo>
                  <a:pt x="2620243" y="1918209"/>
                  <a:pt x="2747936" y="1797071"/>
                  <a:pt x="2793818" y="1623981"/>
                </a:cubicBezTo>
                <a:cubicBezTo>
                  <a:pt x="2829746" y="1482694"/>
                  <a:pt x="2836787" y="1313732"/>
                  <a:pt x="2838243" y="1165646"/>
                </a:cubicBezTo>
                <a:close/>
              </a:path>
            </a:pathLst>
          </a:custGeom>
          <a:solidFill>
            <a:sysClr val="window" lastClr="FFFFFF"/>
          </a:solidFill>
          <a:ln w="24263" cap="flat">
            <a:solidFill>
              <a:srgbClr val="02665E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75C77148-2755-4C08-A9BD-9F8B5E5C8F1C}"/>
              </a:ext>
            </a:extLst>
          </p:cNvPr>
          <p:cNvSpPr txBox="1"/>
          <p:nvPr/>
        </p:nvSpPr>
        <p:spPr>
          <a:xfrm>
            <a:off x="6489604" y="1129212"/>
            <a:ext cx="3358339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ขันทอง</a:t>
            </a:r>
          </a:p>
          <a:p>
            <a:pPr algn="ctr"/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ความจุ 1 ลิตร 200 มิลลิลิตร</a:t>
            </a:r>
            <a:endParaRPr lang="en-US" sz="3000" dirty="0">
              <a:solidFill>
                <a:srgbClr val="009B93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47" name="Graphic 3">
            <a:extLst>
              <a:ext uri="{FF2B5EF4-FFF2-40B4-BE49-F238E27FC236}">
                <a16:creationId xmlns:a16="http://schemas.microsoft.com/office/drawing/2014/main" id="{4071B6FA-FB5A-433F-8FEE-0FC5A10972F3}"/>
              </a:ext>
            </a:extLst>
          </p:cNvPr>
          <p:cNvSpPr/>
          <p:nvPr/>
        </p:nvSpPr>
        <p:spPr>
          <a:xfrm>
            <a:off x="1543380" y="2312126"/>
            <a:ext cx="3890965" cy="1031956"/>
          </a:xfrm>
          <a:custGeom>
            <a:avLst/>
            <a:gdLst>
              <a:gd name="connsiteX0" fmla="*/ 2838243 w 2838361"/>
              <a:gd name="connsiteY0" fmla="*/ 1165646 h 1930262"/>
              <a:gd name="connsiteX1" fmla="*/ 2811297 w 2838361"/>
              <a:gd name="connsiteY1" fmla="*/ 722606 h 1930262"/>
              <a:gd name="connsiteX2" fmla="*/ 2835573 w 2838361"/>
              <a:gd name="connsiteY2" fmla="*/ 344382 h 1930262"/>
              <a:gd name="connsiteX3" fmla="*/ 2752548 w 2838361"/>
              <a:gd name="connsiteY3" fmla="*/ 122255 h 1930262"/>
              <a:gd name="connsiteX4" fmla="*/ 2511243 w 2838361"/>
              <a:gd name="connsiteY4" fmla="*/ 19567 h 1930262"/>
              <a:gd name="connsiteX5" fmla="*/ 2080097 w 2838361"/>
              <a:gd name="connsiteY5" fmla="*/ 30005 h 1930262"/>
              <a:gd name="connsiteX6" fmla="*/ 606288 w 2838361"/>
              <a:gd name="connsiteY6" fmla="*/ 5729 h 1930262"/>
              <a:gd name="connsiteX7" fmla="*/ 577157 w 2838361"/>
              <a:gd name="connsiteY7" fmla="*/ 3544 h 1930262"/>
              <a:gd name="connsiteX8" fmla="*/ 288998 w 2838361"/>
              <a:gd name="connsiteY8" fmla="*/ 19809 h 1930262"/>
              <a:gd name="connsiteX9" fmla="*/ 175628 w 2838361"/>
              <a:gd name="connsiteY9" fmla="*/ 55738 h 1930262"/>
              <a:gd name="connsiteX10" fmla="*/ 170045 w 2838361"/>
              <a:gd name="connsiteY10" fmla="*/ 59137 h 1930262"/>
              <a:gd name="connsiteX11" fmla="*/ 170045 w 2838361"/>
              <a:gd name="connsiteY11" fmla="*/ 59137 h 1930262"/>
              <a:gd name="connsiteX12" fmla="*/ 29243 w 2838361"/>
              <a:gd name="connsiteY12" fmla="*/ 434933 h 1930262"/>
              <a:gd name="connsiteX13" fmla="*/ 18076 w 2838361"/>
              <a:gd name="connsiteY13" fmla="*/ 894481 h 1930262"/>
              <a:gd name="connsiteX14" fmla="*/ 6180 w 2838361"/>
              <a:gd name="connsiteY14" fmla="*/ 1396270 h 1930262"/>
              <a:gd name="connsiteX15" fmla="*/ 9822 w 2838361"/>
              <a:gd name="connsiteY15" fmla="*/ 1654812 h 1930262"/>
              <a:gd name="connsiteX16" fmla="*/ 245786 w 2838361"/>
              <a:gd name="connsiteY16" fmla="*/ 1855091 h 1930262"/>
              <a:gd name="connsiteX17" fmla="*/ 514524 w 2838361"/>
              <a:gd name="connsiteY17" fmla="*/ 1905828 h 1930262"/>
              <a:gd name="connsiteX18" fmla="*/ 775979 w 2838361"/>
              <a:gd name="connsiteY18" fmla="*/ 1926463 h 1930262"/>
              <a:gd name="connsiteX19" fmla="*/ 2228910 w 2838361"/>
              <a:gd name="connsiteY19" fmla="*/ 1916510 h 1930262"/>
              <a:gd name="connsiteX20" fmla="*/ 2395445 w 2838361"/>
              <a:gd name="connsiteY20" fmla="*/ 1922336 h 1930262"/>
              <a:gd name="connsiteX21" fmla="*/ 2450309 w 2838361"/>
              <a:gd name="connsiteY21" fmla="*/ 1929862 h 1930262"/>
              <a:gd name="connsiteX22" fmla="*/ 2793818 w 2838361"/>
              <a:gd name="connsiteY22" fmla="*/ 1623981 h 1930262"/>
              <a:gd name="connsiteX23" fmla="*/ 2838243 w 2838361"/>
              <a:gd name="connsiteY23" fmla="*/ 1165646 h 1930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838361" h="1930262">
                <a:moveTo>
                  <a:pt x="2838243" y="1165646"/>
                </a:moveTo>
                <a:cubicBezTo>
                  <a:pt x="2839700" y="1017319"/>
                  <a:pt x="2812025" y="870933"/>
                  <a:pt x="2811297" y="722606"/>
                </a:cubicBezTo>
                <a:cubicBezTo>
                  <a:pt x="2811297" y="596855"/>
                  <a:pt x="2844070" y="469405"/>
                  <a:pt x="2835573" y="344382"/>
                </a:cubicBezTo>
                <a:cubicBezTo>
                  <a:pt x="2833655" y="263105"/>
                  <a:pt x="2804402" y="184863"/>
                  <a:pt x="2752548" y="122255"/>
                </a:cubicBezTo>
                <a:cubicBezTo>
                  <a:pt x="2687488" y="49426"/>
                  <a:pt x="2602278" y="27335"/>
                  <a:pt x="2511243" y="19567"/>
                </a:cubicBezTo>
                <a:cubicBezTo>
                  <a:pt x="2367479" y="11385"/>
                  <a:pt x="2223303" y="14881"/>
                  <a:pt x="2080097" y="30005"/>
                </a:cubicBezTo>
                <a:cubicBezTo>
                  <a:pt x="1936867" y="41172"/>
                  <a:pt x="664066" y="11798"/>
                  <a:pt x="606288" y="5729"/>
                </a:cubicBezTo>
                <a:cubicBezTo>
                  <a:pt x="596694" y="3884"/>
                  <a:pt x="586918" y="3156"/>
                  <a:pt x="577157" y="3544"/>
                </a:cubicBezTo>
                <a:cubicBezTo>
                  <a:pt x="480817" y="-4564"/>
                  <a:pt x="383816" y="922"/>
                  <a:pt x="288998" y="19809"/>
                </a:cubicBezTo>
                <a:cubicBezTo>
                  <a:pt x="248826" y="22261"/>
                  <a:pt x="209880" y="34593"/>
                  <a:pt x="175628" y="55738"/>
                </a:cubicBezTo>
                <a:lnTo>
                  <a:pt x="170045" y="59137"/>
                </a:lnTo>
                <a:lnTo>
                  <a:pt x="170045" y="59137"/>
                </a:lnTo>
                <a:cubicBezTo>
                  <a:pt x="56432" y="130023"/>
                  <a:pt x="2053" y="292188"/>
                  <a:pt x="29243" y="434933"/>
                </a:cubicBezTo>
                <a:cubicBezTo>
                  <a:pt x="22202" y="587873"/>
                  <a:pt x="21960" y="741541"/>
                  <a:pt x="18076" y="894481"/>
                </a:cubicBezTo>
                <a:cubicBezTo>
                  <a:pt x="14191" y="1061817"/>
                  <a:pt x="10227" y="1229080"/>
                  <a:pt x="6180" y="1396270"/>
                </a:cubicBezTo>
                <a:cubicBezTo>
                  <a:pt x="3995" y="1479538"/>
                  <a:pt x="-8628" y="1572759"/>
                  <a:pt x="9822" y="1654812"/>
                </a:cubicBezTo>
                <a:cubicBezTo>
                  <a:pt x="34098" y="1767211"/>
                  <a:pt x="131203" y="1863588"/>
                  <a:pt x="245786" y="1855091"/>
                </a:cubicBezTo>
                <a:cubicBezTo>
                  <a:pt x="250884" y="1855091"/>
                  <a:pt x="430286" y="1893933"/>
                  <a:pt x="514524" y="1905828"/>
                </a:cubicBezTo>
                <a:cubicBezTo>
                  <a:pt x="601185" y="1917918"/>
                  <a:pt x="688495" y="1924812"/>
                  <a:pt x="775979" y="1926463"/>
                </a:cubicBezTo>
                <a:cubicBezTo>
                  <a:pt x="956594" y="1930105"/>
                  <a:pt x="2114327" y="1909227"/>
                  <a:pt x="2228910" y="1916510"/>
                </a:cubicBezTo>
                <a:cubicBezTo>
                  <a:pt x="2284139" y="1923453"/>
                  <a:pt x="2339877" y="1925395"/>
                  <a:pt x="2395445" y="1922336"/>
                </a:cubicBezTo>
                <a:cubicBezTo>
                  <a:pt x="2413021" y="1928551"/>
                  <a:pt x="2431690" y="1931124"/>
                  <a:pt x="2450309" y="1929862"/>
                </a:cubicBezTo>
                <a:cubicBezTo>
                  <a:pt x="2620243" y="1918209"/>
                  <a:pt x="2747936" y="1797071"/>
                  <a:pt x="2793818" y="1623981"/>
                </a:cubicBezTo>
                <a:cubicBezTo>
                  <a:pt x="2829746" y="1482694"/>
                  <a:pt x="2836787" y="1313732"/>
                  <a:pt x="2838243" y="1165646"/>
                </a:cubicBezTo>
                <a:close/>
              </a:path>
            </a:pathLst>
          </a:custGeom>
          <a:solidFill>
            <a:sysClr val="window" lastClr="FFFFFF"/>
          </a:solidFill>
          <a:ln w="24263" cap="flat">
            <a:solidFill>
              <a:srgbClr val="02665E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75C77148-2755-4C08-A9BD-9F8B5E5C8F1C}"/>
              </a:ext>
            </a:extLst>
          </p:cNvPr>
          <p:cNvSpPr txBox="1"/>
          <p:nvPr/>
        </p:nvSpPr>
        <p:spPr>
          <a:xfrm>
            <a:off x="1765204" y="2297612"/>
            <a:ext cx="3358339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ขันอะลูมิเนียม</a:t>
            </a:r>
          </a:p>
          <a:p>
            <a:pPr algn="ctr"/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ความจุ 1 ลิตร 500 มิลลิลิตร</a:t>
            </a:r>
            <a:endParaRPr lang="en-US" sz="3000" dirty="0">
              <a:solidFill>
                <a:srgbClr val="009B93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49" name="Graphic 3">
            <a:extLst>
              <a:ext uri="{FF2B5EF4-FFF2-40B4-BE49-F238E27FC236}">
                <a16:creationId xmlns:a16="http://schemas.microsoft.com/office/drawing/2014/main" id="{4071B6FA-FB5A-433F-8FEE-0FC5A10972F3}"/>
              </a:ext>
            </a:extLst>
          </p:cNvPr>
          <p:cNvSpPr/>
          <p:nvPr/>
        </p:nvSpPr>
        <p:spPr>
          <a:xfrm>
            <a:off x="6267780" y="2312126"/>
            <a:ext cx="3890965" cy="1031956"/>
          </a:xfrm>
          <a:custGeom>
            <a:avLst/>
            <a:gdLst>
              <a:gd name="connsiteX0" fmla="*/ 2838243 w 2838361"/>
              <a:gd name="connsiteY0" fmla="*/ 1165646 h 1930262"/>
              <a:gd name="connsiteX1" fmla="*/ 2811297 w 2838361"/>
              <a:gd name="connsiteY1" fmla="*/ 722606 h 1930262"/>
              <a:gd name="connsiteX2" fmla="*/ 2835573 w 2838361"/>
              <a:gd name="connsiteY2" fmla="*/ 344382 h 1930262"/>
              <a:gd name="connsiteX3" fmla="*/ 2752548 w 2838361"/>
              <a:gd name="connsiteY3" fmla="*/ 122255 h 1930262"/>
              <a:gd name="connsiteX4" fmla="*/ 2511243 w 2838361"/>
              <a:gd name="connsiteY4" fmla="*/ 19567 h 1930262"/>
              <a:gd name="connsiteX5" fmla="*/ 2080097 w 2838361"/>
              <a:gd name="connsiteY5" fmla="*/ 30005 h 1930262"/>
              <a:gd name="connsiteX6" fmla="*/ 606288 w 2838361"/>
              <a:gd name="connsiteY6" fmla="*/ 5729 h 1930262"/>
              <a:gd name="connsiteX7" fmla="*/ 577157 w 2838361"/>
              <a:gd name="connsiteY7" fmla="*/ 3544 h 1930262"/>
              <a:gd name="connsiteX8" fmla="*/ 288998 w 2838361"/>
              <a:gd name="connsiteY8" fmla="*/ 19809 h 1930262"/>
              <a:gd name="connsiteX9" fmla="*/ 175628 w 2838361"/>
              <a:gd name="connsiteY9" fmla="*/ 55738 h 1930262"/>
              <a:gd name="connsiteX10" fmla="*/ 170045 w 2838361"/>
              <a:gd name="connsiteY10" fmla="*/ 59137 h 1930262"/>
              <a:gd name="connsiteX11" fmla="*/ 170045 w 2838361"/>
              <a:gd name="connsiteY11" fmla="*/ 59137 h 1930262"/>
              <a:gd name="connsiteX12" fmla="*/ 29243 w 2838361"/>
              <a:gd name="connsiteY12" fmla="*/ 434933 h 1930262"/>
              <a:gd name="connsiteX13" fmla="*/ 18076 w 2838361"/>
              <a:gd name="connsiteY13" fmla="*/ 894481 h 1930262"/>
              <a:gd name="connsiteX14" fmla="*/ 6180 w 2838361"/>
              <a:gd name="connsiteY14" fmla="*/ 1396270 h 1930262"/>
              <a:gd name="connsiteX15" fmla="*/ 9822 w 2838361"/>
              <a:gd name="connsiteY15" fmla="*/ 1654812 h 1930262"/>
              <a:gd name="connsiteX16" fmla="*/ 245786 w 2838361"/>
              <a:gd name="connsiteY16" fmla="*/ 1855091 h 1930262"/>
              <a:gd name="connsiteX17" fmla="*/ 514524 w 2838361"/>
              <a:gd name="connsiteY17" fmla="*/ 1905828 h 1930262"/>
              <a:gd name="connsiteX18" fmla="*/ 775979 w 2838361"/>
              <a:gd name="connsiteY18" fmla="*/ 1926463 h 1930262"/>
              <a:gd name="connsiteX19" fmla="*/ 2228910 w 2838361"/>
              <a:gd name="connsiteY19" fmla="*/ 1916510 h 1930262"/>
              <a:gd name="connsiteX20" fmla="*/ 2395445 w 2838361"/>
              <a:gd name="connsiteY20" fmla="*/ 1922336 h 1930262"/>
              <a:gd name="connsiteX21" fmla="*/ 2450309 w 2838361"/>
              <a:gd name="connsiteY21" fmla="*/ 1929862 h 1930262"/>
              <a:gd name="connsiteX22" fmla="*/ 2793818 w 2838361"/>
              <a:gd name="connsiteY22" fmla="*/ 1623981 h 1930262"/>
              <a:gd name="connsiteX23" fmla="*/ 2838243 w 2838361"/>
              <a:gd name="connsiteY23" fmla="*/ 1165646 h 1930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838361" h="1930262">
                <a:moveTo>
                  <a:pt x="2838243" y="1165646"/>
                </a:moveTo>
                <a:cubicBezTo>
                  <a:pt x="2839700" y="1017319"/>
                  <a:pt x="2812025" y="870933"/>
                  <a:pt x="2811297" y="722606"/>
                </a:cubicBezTo>
                <a:cubicBezTo>
                  <a:pt x="2811297" y="596855"/>
                  <a:pt x="2844070" y="469405"/>
                  <a:pt x="2835573" y="344382"/>
                </a:cubicBezTo>
                <a:cubicBezTo>
                  <a:pt x="2833655" y="263105"/>
                  <a:pt x="2804402" y="184863"/>
                  <a:pt x="2752548" y="122255"/>
                </a:cubicBezTo>
                <a:cubicBezTo>
                  <a:pt x="2687488" y="49426"/>
                  <a:pt x="2602278" y="27335"/>
                  <a:pt x="2511243" y="19567"/>
                </a:cubicBezTo>
                <a:cubicBezTo>
                  <a:pt x="2367479" y="11385"/>
                  <a:pt x="2223303" y="14881"/>
                  <a:pt x="2080097" y="30005"/>
                </a:cubicBezTo>
                <a:cubicBezTo>
                  <a:pt x="1936867" y="41172"/>
                  <a:pt x="664066" y="11798"/>
                  <a:pt x="606288" y="5729"/>
                </a:cubicBezTo>
                <a:cubicBezTo>
                  <a:pt x="596694" y="3884"/>
                  <a:pt x="586918" y="3156"/>
                  <a:pt x="577157" y="3544"/>
                </a:cubicBezTo>
                <a:cubicBezTo>
                  <a:pt x="480817" y="-4564"/>
                  <a:pt x="383816" y="922"/>
                  <a:pt x="288998" y="19809"/>
                </a:cubicBezTo>
                <a:cubicBezTo>
                  <a:pt x="248826" y="22261"/>
                  <a:pt x="209880" y="34593"/>
                  <a:pt x="175628" y="55738"/>
                </a:cubicBezTo>
                <a:lnTo>
                  <a:pt x="170045" y="59137"/>
                </a:lnTo>
                <a:lnTo>
                  <a:pt x="170045" y="59137"/>
                </a:lnTo>
                <a:cubicBezTo>
                  <a:pt x="56432" y="130023"/>
                  <a:pt x="2053" y="292188"/>
                  <a:pt x="29243" y="434933"/>
                </a:cubicBezTo>
                <a:cubicBezTo>
                  <a:pt x="22202" y="587873"/>
                  <a:pt x="21960" y="741541"/>
                  <a:pt x="18076" y="894481"/>
                </a:cubicBezTo>
                <a:cubicBezTo>
                  <a:pt x="14191" y="1061817"/>
                  <a:pt x="10227" y="1229080"/>
                  <a:pt x="6180" y="1396270"/>
                </a:cubicBezTo>
                <a:cubicBezTo>
                  <a:pt x="3995" y="1479538"/>
                  <a:pt x="-8628" y="1572759"/>
                  <a:pt x="9822" y="1654812"/>
                </a:cubicBezTo>
                <a:cubicBezTo>
                  <a:pt x="34098" y="1767211"/>
                  <a:pt x="131203" y="1863588"/>
                  <a:pt x="245786" y="1855091"/>
                </a:cubicBezTo>
                <a:cubicBezTo>
                  <a:pt x="250884" y="1855091"/>
                  <a:pt x="430286" y="1893933"/>
                  <a:pt x="514524" y="1905828"/>
                </a:cubicBezTo>
                <a:cubicBezTo>
                  <a:pt x="601185" y="1917918"/>
                  <a:pt x="688495" y="1924812"/>
                  <a:pt x="775979" y="1926463"/>
                </a:cubicBezTo>
                <a:cubicBezTo>
                  <a:pt x="956594" y="1930105"/>
                  <a:pt x="2114327" y="1909227"/>
                  <a:pt x="2228910" y="1916510"/>
                </a:cubicBezTo>
                <a:cubicBezTo>
                  <a:pt x="2284139" y="1923453"/>
                  <a:pt x="2339877" y="1925395"/>
                  <a:pt x="2395445" y="1922336"/>
                </a:cubicBezTo>
                <a:cubicBezTo>
                  <a:pt x="2413021" y="1928551"/>
                  <a:pt x="2431690" y="1931124"/>
                  <a:pt x="2450309" y="1929862"/>
                </a:cubicBezTo>
                <a:cubicBezTo>
                  <a:pt x="2620243" y="1918209"/>
                  <a:pt x="2747936" y="1797071"/>
                  <a:pt x="2793818" y="1623981"/>
                </a:cubicBezTo>
                <a:cubicBezTo>
                  <a:pt x="2829746" y="1482694"/>
                  <a:pt x="2836787" y="1313732"/>
                  <a:pt x="2838243" y="1165646"/>
                </a:cubicBezTo>
                <a:close/>
              </a:path>
            </a:pathLst>
          </a:custGeom>
          <a:solidFill>
            <a:sysClr val="window" lastClr="FFFFFF"/>
          </a:solidFill>
          <a:ln w="24263" cap="flat">
            <a:solidFill>
              <a:srgbClr val="02665E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75C77148-2755-4C08-A9BD-9F8B5E5C8F1C}"/>
              </a:ext>
            </a:extLst>
          </p:cNvPr>
          <p:cNvSpPr txBox="1"/>
          <p:nvPr/>
        </p:nvSpPr>
        <p:spPr>
          <a:xfrm>
            <a:off x="6489604" y="2254070"/>
            <a:ext cx="3358339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ขันพลาสติก</a:t>
            </a:r>
          </a:p>
          <a:p>
            <a:pPr algn="ctr"/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ความจุ 300 มิลลิลิตร</a:t>
            </a:r>
            <a:endParaRPr lang="en-US" sz="3000" dirty="0">
              <a:solidFill>
                <a:srgbClr val="009B93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21359" y="3048533"/>
            <a:ext cx="1770978" cy="3165256"/>
          </a:xfrm>
          <a:prstGeom prst="rect">
            <a:avLst/>
          </a:prstGeom>
        </p:spPr>
      </p:pic>
      <p:sp>
        <p:nvSpPr>
          <p:cNvPr id="6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6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6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6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7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71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7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7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7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7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79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676418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36" grpId="0"/>
      <p:bldP spid="37" grpId="0"/>
      <p:bldP spid="42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1424481" y="751920"/>
            <a:ext cx="3483958" cy="811974"/>
            <a:chOff x="6413418" y="2220781"/>
            <a:chExt cx="4163804" cy="1884893"/>
          </a:xfrm>
        </p:grpSpPr>
        <p:sp>
          <p:nvSpPr>
            <p:cNvPr id="2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64586" y="2220781"/>
              <a:ext cx="4112636" cy="1778366"/>
            </a:xfrm>
            <a:prstGeom prst="roundRect">
              <a:avLst>
                <a:gd name="adj" fmla="val 9976"/>
              </a:avLst>
            </a:prstGeom>
            <a:solidFill>
              <a:srgbClr val="E0B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413418" y="2400721"/>
              <a:ext cx="4106738" cy="1704953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7030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0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1623435" y="853856"/>
            <a:ext cx="3121347" cy="5571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น้ำตาล 7 ช้อนชา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grpSp>
        <p:nvGrpSpPr>
          <p:cNvPr id="85" name="Group 84"/>
          <p:cNvGrpSpPr/>
          <p:nvPr/>
        </p:nvGrpSpPr>
        <p:grpSpPr>
          <a:xfrm>
            <a:off x="6885332" y="748532"/>
            <a:ext cx="3047522" cy="815362"/>
            <a:chOff x="6373376" y="2220781"/>
            <a:chExt cx="4203846" cy="1884893"/>
          </a:xfrm>
        </p:grpSpPr>
        <p:sp>
          <p:nvSpPr>
            <p:cNvPr id="86" name="Google Shape;4244;p71">
              <a:extLst>
                <a:ext uri="{FF2B5EF4-FFF2-40B4-BE49-F238E27FC236}">
                  <a16:creationId xmlns:a16="http://schemas.microsoft.com/office/drawing/2014/main" id="{13C4A073-079E-4B8E-BAC6-BBB246B6CE75}"/>
                </a:ext>
              </a:extLst>
            </p:cNvPr>
            <p:cNvSpPr/>
            <p:nvPr/>
          </p:nvSpPr>
          <p:spPr>
            <a:xfrm>
              <a:off x="6464586" y="2220781"/>
              <a:ext cx="4112636" cy="1778366"/>
            </a:xfrm>
            <a:prstGeom prst="roundRect">
              <a:avLst>
                <a:gd name="adj" fmla="val 9976"/>
              </a:avLst>
            </a:prstGeom>
            <a:solidFill>
              <a:srgbClr val="E0B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247;p71">
              <a:extLst>
                <a:ext uri="{FF2B5EF4-FFF2-40B4-BE49-F238E27FC236}">
                  <a16:creationId xmlns:a16="http://schemas.microsoft.com/office/drawing/2014/main" id="{78220708-D4E5-4D31-9C13-AEFF30CD6F63}"/>
                </a:ext>
              </a:extLst>
            </p:cNvPr>
            <p:cNvSpPr/>
            <p:nvPr/>
          </p:nvSpPr>
          <p:spPr>
            <a:xfrm>
              <a:off x="6373376" y="2400721"/>
              <a:ext cx="4106738" cy="1704953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7030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8" name="Google Shape;4254;p71">
            <a:extLst>
              <a:ext uri="{FF2B5EF4-FFF2-40B4-BE49-F238E27FC236}">
                <a16:creationId xmlns:a16="http://schemas.microsoft.com/office/drawing/2014/main" id="{1D13EA14-DB88-448F-A23A-F8D592324306}"/>
              </a:ext>
            </a:extLst>
          </p:cNvPr>
          <p:cNvSpPr txBox="1"/>
          <p:nvPr/>
        </p:nvSpPr>
        <p:spPr>
          <a:xfrm>
            <a:off x="6906662" y="880145"/>
            <a:ext cx="2938058" cy="5594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Gochi Hand"/>
              </a:rPr>
              <a:t>เกลือ 2 ช้อนโต๊ะ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  <a:sym typeface="Arial"/>
            </a:endParaRPr>
          </a:p>
        </p:txBody>
      </p:sp>
      <p:sp>
        <p:nvSpPr>
          <p:cNvPr id="91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4181707" y="1017097"/>
            <a:ext cx="1507022" cy="6623567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2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1899374" y="3571982"/>
            <a:ext cx="5999285" cy="715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0575" algn="l"/>
                <a:tab pos="2786063" algn="l"/>
                <a:tab pos="3860800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น้ำตาล 7 ช้อนชา	หรือ	7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× 5	</a:t>
            </a:r>
            <a:r>
              <a:rPr kumimoji="0" lang="en-US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 </a:t>
            </a:r>
            <a:r>
              <a:rPr kumimoji="0" lang="en-US" sz="28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35 </a:t>
            </a:r>
            <a:r>
              <a:rPr kumimoji="0" lang="th-TH" sz="2800" b="1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0575" algn="l"/>
                <a:tab pos="2786063" algn="l"/>
                <a:tab pos="3860800" algn="l"/>
              </a:tabLst>
              <a:defRPr/>
            </a:pPr>
            <a:r>
              <a:rPr lang="th-TH" kern="0" baseline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เกลือ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2 ช้อนโต๊ะ	หรือ	2 × 15	</a:t>
            </a:r>
            <a:r>
              <a:rPr lang="en-US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=  </a:t>
            </a:r>
            <a:r>
              <a:rPr lang="en-US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30 </a:t>
            </a: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มิลลิลิตร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0575" algn="l"/>
                <a:tab pos="2786063" algn="l"/>
                <a:tab pos="3860800" algn="l"/>
              </a:tabLst>
              <a:defRPr/>
            </a:pPr>
            <a:r>
              <a:rPr kumimoji="0" lang="th-TH" sz="28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</a:t>
            </a:r>
            <a:r>
              <a:rPr kumimoji="0" lang="th-TH" sz="280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น้ำตาลมีปริมาตรมากกว่าเกลือ</a:t>
            </a:r>
            <a:endParaRPr kumimoji="0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89" name="Google Shape;478;p33">
            <a:extLst>
              <a:ext uri="{FF2B5EF4-FFF2-40B4-BE49-F238E27FC236}">
                <a16:creationId xmlns:a16="http://schemas.microsoft.com/office/drawing/2014/main" id="{E529328A-CA1F-438B-9011-473F146C986B}"/>
              </a:ext>
            </a:extLst>
          </p:cNvPr>
          <p:cNvSpPr/>
          <p:nvPr/>
        </p:nvSpPr>
        <p:spPr>
          <a:xfrm>
            <a:off x="3135085" y="1690581"/>
            <a:ext cx="5573485" cy="770054"/>
          </a:xfrm>
          <a:custGeom>
            <a:avLst/>
            <a:gdLst/>
            <a:ahLst/>
            <a:cxnLst/>
            <a:rect l="l" t="t" r="r" b="b"/>
            <a:pathLst>
              <a:path w="46954" h="7397" extrusionOk="0">
                <a:moveTo>
                  <a:pt x="38949" y="1"/>
                </a:moveTo>
                <a:cubicBezTo>
                  <a:pt x="38915" y="1"/>
                  <a:pt x="38872" y="13"/>
                  <a:pt x="38820" y="39"/>
                </a:cubicBezTo>
                <a:cubicBezTo>
                  <a:pt x="38384" y="330"/>
                  <a:pt x="35228" y="529"/>
                  <a:pt x="33449" y="529"/>
                </a:cubicBezTo>
                <a:cubicBezTo>
                  <a:pt x="32966" y="529"/>
                  <a:pt x="32585" y="515"/>
                  <a:pt x="32387" y="483"/>
                </a:cubicBezTo>
                <a:cubicBezTo>
                  <a:pt x="32099" y="403"/>
                  <a:pt x="31798" y="365"/>
                  <a:pt x="31495" y="365"/>
                </a:cubicBezTo>
                <a:cubicBezTo>
                  <a:pt x="31096" y="365"/>
                  <a:pt x="30694" y="431"/>
                  <a:pt x="30317" y="557"/>
                </a:cubicBezTo>
                <a:cubicBezTo>
                  <a:pt x="29134" y="816"/>
                  <a:pt x="25732" y="594"/>
                  <a:pt x="24180" y="853"/>
                </a:cubicBezTo>
                <a:cubicBezTo>
                  <a:pt x="24049" y="872"/>
                  <a:pt x="23957" y="880"/>
                  <a:pt x="23889" y="880"/>
                </a:cubicBezTo>
                <a:cubicBezTo>
                  <a:pt x="23575" y="880"/>
                  <a:pt x="23810" y="705"/>
                  <a:pt x="23292" y="705"/>
                </a:cubicBezTo>
                <a:cubicBezTo>
                  <a:pt x="22510" y="705"/>
                  <a:pt x="15460" y="1064"/>
                  <a:pt x="11980" y="1064"/>
                </a:cubicBezTo>
                <a:cubicBezTo>
                  <a:pt x="10854" y="1064"/>
                  <a:pt x="10102" y="1026"/>
                  <a:pt x="10057" y="927"/>
                </a:cubicBezTo>
                <a:cubicBezTo>
                  <a:pt x="10044" y="896"/>
                  <a:pt x="10026" y="884"/>
                  <a:pt x="10004" y="884"/>
                </a:cubicBezTo>
                <a:cubicBezTo>
                  <a:pt x="9909" y="884"/>
                  <a:pt x="9738" y="1103"/>
                  <a:pt x="9631" y="1103"/>
                </a:cubicBezTo>
                <a:cubicBezTo>
                  <a:pt x="9610" y="1103"/>
                  <a:pt x="9591" y="1095"/>
                  <a:pt x="9576" y="1074"/>
                </a:cubicBezTo>
                <a:cubicBezTo>
                  <a:pt x="9576" y="1074"/>
                  <a:pt x="4670" y="1392"/>
                  <a:pt x="2533" y="1392"/>
                </a:cubicBezTo>
                <a:cubicBezTo>
                  <a:pt x="2040" y="1392"/>
                  <a:pt x="1694" y="1375"/>
                  <a:pt x="1590" y="1333"/>
                </a:cubicBezTo>
                <a:cubicBezTo>
                  <a:pt x="1463" y="1295"/>
                  <a:pt x="1357" y="1274"/>
                  <a:pt x="1269" y="1274"/>
                </a:cubicBezTo>
                <a:cubicBezTo>
                  <a:pt x="1102" y="1274"/>
                  <a:pt x="998" y="1349"/>
                  <a:pt x="925" y="1518"/>
                </a:cubicBezTo>
                <a:cubicBezTo>
                  <a:pt x="555" y="2221"/>
                  <a:pt x="1" y="7027"/>
                  <a:pt x="407" y="7286"/>
                </a:cubicBezTo>
                <a:cubicBezTo>
                  <a:pt x="476" y="7315"/>
                  <a:pt x="660" y="7327"/>
                  <a:pt x="929" y="7327"/>
                </a:cubicBezTo>
                <a:cubicBezTo>
                  <a:pt x="2052" y="7327"/>
                  <a:pt x="4663" y="7120"/>
                  <a:pt x="6625" y="7120"/>
                </a:cubicBezTo>
                <a:cubicBezTo>
                  <a:pt x="7740" y="7120"/>
                  <a:pt x="8645" y="7187"/>
                  <a:pt x="8948" y="7396"/>
                </a:cubicBezTo>
                <a:cubicBezTo>
                  <a:pt x="9981" y="7285"/>
                  <a:pt x="13569" y="6814"/>
                  <a:pt x="15899" y="6814"/>
                </a:cubicBezTo>
                <a:cubicBezTo>
                  <a:pt x="16652" y="6814"/>
                  <a:pt x="17274" y="6863"/>
                  <a:pt x="17636" y="6990"/>
                </a:cubicBezTo>
                <a:cubicBezTo>
                  <a:pt x="17968" y="6721"/>
                  <a:pt x="19596" y="6662"/>
                  <a:pt x="21378" y="6662"/>
                </a:cubicBezTo>
                <a:cubicBezTo>
                  <a:pt x="22785" y="6662"/>
                  <a:pt x="24289" y="6699"/>
                  <a:pt x="25325" y="6699"/>
                </a:cubicBezTo>
                <a:cubicBezTo>
                  <a:pt x="26046" y="6699"/>
                  <a:pt x="26541" y="6681"/>
                  <a:pt x="26620" y="6620"/>
                </a:cubicBezTo>
                <a:cubicBezTo>
                  <a:pt x="26780" y="6496"/>
                  <a:pt x="27222" y="6440"/>
                  <a:pt x="27662" y="6440"/>
                </a:cubicBezTo>
                <a:cubicBezTo>
                  <a:pt x="28138" y="6440"/>
                  <a:pt x="28612" y="6505"/>
                  <a:pt x="28727" y="6620"/>
                </a:cubicBezTo>
                <a:cubicBezTo>
                  <a:pt x="28864" y="6757"/>
                  <a:pt x="29025" y="6804"/>
                  <a:pt x="29191" y="6804"/>
                </a:cubicBezTo>
                <a:cubicBezTo>
                  <a:pt x="29534" y="6804"/>
                  <a:pt x="29899" y="6608"/>
                  <a:pt x="30131" y="6608"/>
                </a:cubicBezTo>
                <a:cubicBezTo>
                  <a:pt x="30211" y="6608"/>
                  <a:pt x="30275" y="6631"/>
                  <a:pt x="30317" y="6694"/>
                </a:cubicBezTo>
                <a:lnTo>
                  <a:pt x="32239" y="6324"/>
                </a:lnTo>
                <a:lnTo>
                  <a:pt x="41334" y="6213"/>
                </a:lnTo>
                <a:cubicBezTo>
                  <a:pt x="41818" y="6065"/>
                  <a:pt x="42334" y="6019"/>
                  <a:pt x="42843" y="6019"/>
                </a:cubicBezTo>
                <a:cubicBezTo>
                  <a:pt x="43659" y="6019"/>
                  <a:pt x="44456" y="6137"/>
                  <a:pt x="45064" y="6137"/>
                </a:cubicBezTo>
                <a:cubicBezTo>
                  <a:pt x="45582" y="6137"/>
                  <a:pt x="45963" y="6051"/>
                  <a:pt x="46103" y="5733"/>
                </a:cubicBezTo>
                <a:cubicBezTo>
                  <a:pt x="46547" y="4808"/>
                  <a:pt x="46953" y="1037"/>
                  <a:pt x="46732" y="150"/>
                </a:cubicBezTo>
                <a:cubicBezTo>
                  <a:pt x="46722" y="62"/>
                  <a:pt x="46454" y="29"/>
                  <a:pt x="46063" y="29"/>
                </a:cubicBezTo>
                <a:cubicBezTo>
                  <a:pt x="44972" y="29"/>
                  <a:pt x="42922" y="290"/>
                  <a:pt x="42813" y="372"/>
                </a:cubicBezTo>
                <a:cubicBezTo>
                  <a:pt x="42785" y="381"/>
                  <a:pt x="42757" y="386"/>
                  <a:pt x="42731" y="386"/>
                </a:cubicBezTo>
                <a:cubicBezTo>
                  <a:pt x="42651" y="386"/>
                  <a:pt x="42582" y="344"/>
                  <a:pt x="42554" y="261"/>
                </a:cubicBezTo>
                <a:cubicBezTo>
                  <a:pt x="42554" y="187"/>
                  <a:pt x="39042" y="113"/>
                  <a:pt x="39042" y="113"/>
                </a:cubicBezTo>
                <a:cubicBezTo>
                  <a:pt x="39042" y="42"/>
                  <a:pt x="39011" y="1"/>
                  <a:pt x="38949" y="1"/>
                </a:cubicBezTo>
                <a:close/>
              </a:path>
            </a:pathLst>
          </a:custGeom>
          <a:solidFill>
            <a:srgbClr val="FFE638">
              <a:alpha val="4732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0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3529384" y="1763992"/>
            <a:ext cx="487970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น้ำตาลมีปริมาตรมากกว่าหรือน้อยกว่าเกลือ</a:t>
            </a:r>
          </a:p>
        </p:txBody>
      </p:sp>
      <p:sp>
        <p:nvSpPr>
          <p:cNvPr id="95" name="Google Shape;2764;p45">
            <a:extLst>
              <a:ext uri="{FF2B5EF4-FFF2-40B4-BE49-F238E27FC236}">
                <a16:creationId xmlns:a16="http://schemas.microsoft.com/office/drawing/2014/main" id="{6F5FE7EB-17D0-426C-9B5C-EEFC7E19677B}"/>
              </a:ext>
            </a:extLst>
          </p:cNvPr>
          <p:cNvSpPr/>
          <p:nvPr/>
        </p:nvSpPr>
        <p:spPr>
          <a:xfrm rot="6325812">
            <a:off x="4312552" y="2518205"/>
            <a:ext cx="2820185" cy="6741775"/>
          </a:xfrm>
          <a:custGeom>
            <a:avLst/>
            <a:gdLst/>
            <a:ahLst/>
            <a:cxnLst/>
            <a:rect l="l" t="t" r="r" b="b"/>
            <a:pathLst>
              <a:path w="1289" h="3604" extrusionOk="0">
                <a:moveTo>
                  <a:pt x="237" y="1"/>
                </a:moveTo>
                <a:cubicBezTo>
                  <a:pt x="121" y="1"/>
                  <a:pt x="0" y="50"/>
                  <a:pt x="20" y="136"/>
                </a:cubicBezTo>
                <a:cubicBezTo>
                  <a:pt x="327" y="1264"/>
                  <a:pt x="508" y="2393"/>
                  <a:pt x="815" y="3521"/>
                </a:cubicBezTo>
                <a:cubicBezTo>
                  <a:pt x="842" y="3579"/>
                  <a:pt x="919" y="3604"/>
                  <a:pt x="1002" y="3604"/>
                </a:cubicBezTo>
                <a:cubicBezTo>
                  <a:pt x="1137" y="3604"/>
                  <a:pt x="1289" y="3538"/>
                  <a:pt x="1266" y="3449"/>
                </a:cubicBezTo>
                <a:cubicBezTo>
                  <a:pt x="959" y="2320"/>
                  <a:pt x="734" y="1192"/>
                  <a:pt x="436" y="100"/>
                </a:cubicBezTo>
                <a:cubicBezTo>
                  <a:pt x="420" y="32"/>
                  <a:pt x="330" y="1"/>
                  <a:pt x="237" y="1"/>
                </a:cubicBezTo>
                <a:close/>
              </a:path>
            </a:pathLst>
          </a:custGeom>
          <a:solidFill>
            <a:srgbClr val="E1F33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96" name="กล่องข้อความ 87">
            <a:extLst>
              <a:ext uri="{FF2B5EF4-FFF2-40B4-BE49-F238E27FC236}">
                <a16:creationId xmlns:a16="http://schemas.microsoft.com/office/drawing/2014/main" id="{E930028B-F8E5-4D9F-A3C0-0CDE2C5A5D17}"/>
              </a:ext>
            </a:extLst>
          </p:cNvPr>
          <p:cNvSpPr txBox="1"/>
          <p:nvPr/>
        </p:nvSpPr>
        <p:spPr>
          <a:xfrm>
            <a:off x="2552436" y="5401389"/>
            <a:ext cx="6504477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การเปรียบเทียบปริมาตรที่มีหน่วยต่างกัน ต้องเปลี่ยนหน่วยให้เป็นหน่วยเดียวกันก่อนแล้วนำมาเปรียบเทียบกัน</a:t>
            </a:r>
          </a:p>
        </p:txBody>
      </p:sp>
      <p:sp>
        <p:nvSpPr>
          <p:cNvPr id="31" name="Graphic 3">
            <a:extLst>
              <a:ext uri="{FF2B5EF4-FFF2-40B4-BE49-F238E27FC236}">
                <a16:creationId xmlns:a16="http://schemas.microsoft.com/office/drawing/2014/main" id="{4071B6FA-FB5A-433F-8FEE-0FC5A10972F3}"/>
              </a:ext>
            </a:extLst>
          </p:cNvPr>
          <p:cNvSpPr/>
          <p:nvPr/>
        </p:nvSpPr>
        <p:spPr>
          <a:xfrm>
            <a:off x="6841243" y="2437921"/>
            <a:ext cx="4312255" cy="1031956"/>
          </a:xfrm>
          <a:custGeom>
            <a:avLst/>
            <a:gdLst>
              <a:gd name="connsiteX0" fmla="*/ 2838243 w 2838361"/>
              <a:gd name="connsiteY0" fmla="*/ 1165646 h 1930262"/>
              <a:gd name="connsiteX1" fmla="*/ 2811297 w 2838361"/>
              <a:gd name="connsiteY1" fmla="*/ 722606 h 1930262"/>
              <a:gd name="connsiteX2" fmla="*/ 2835573 w 2838361"/>
              <a:gd name="connsiteY2" fmla="*/ 344382 h 1930262"/>
              <a:gd name="connsiteX3" fmla="*/ 2752548 w 2838361"/>
              <a:gd name="connsiteY3" fmla="*/ 122255 h 1930262"/>
              <a:gd name="connsiteX4" fmla="*/ 2511243 w 2838361"/>
              <a:gd name="connsiteY4" fmla="*/ 19567 h 1930262"/>
              <a:gd name="connsiteX5" fmla="*/ 2080097 w 2838361"/>
              <a:gd name="connsiteY5" fmla="*/ 30005 h 1930262"/>
              <a:gd name="connsiteX6" fmla="*/ 606288 w 2838361"/>
              <a:gd name="connsiteY6" fmla="*/ 5729 h 1930262"/>
              <a:gd name="connsiteX7" fmla="*/ 577157 w 2838361"/>
              <a:gd name="connsiteY7" fmla="*/ 3544 h 1930262"/>
              <a:gd name="connsiteX8" fmla="*/ 288998 w 2838361"/>
              <a:gd name="connsiteY8" fmla="*/ 19809 h 1930262"/>
              <a:gd name="connsiteX9" fmla="*/ 175628 w 2838361"/>
              <a:gd name="connsiteY9" fmla="*/ 55738 h 1930262"/>
              <a:gd name="connsiteX10" fmla="*/ 170045 w 2838361"/>
              <a:gd name="connsiteY10" fmla="*/ 59137 h 1930262"/>
              <a:gd name="connsiteX11" fmla="*/ 170045 w 2838361"/>
              <a:gd name="connsiteY11" fmla="*/ 59137 h 1930262"/>
              <a:gd name="connsiteX12" fmla="*/ 29243 w 2838361"/>
              <a:gd name="connsiteY12" fmla="*/ 434933 h 1930262"/>
              <a:gd name="connsiteX13" fmla="*/ 18076 w 2838361"/>
              <a:gd name="connsiteY13" fmla="*/ 894481 h 1930262"/>
              <a:gd name="connsiteX14" fmla="*/ 6180 w 2838361"/>
              <a:gd name="connsiteY14" fmla="*/ 1396270 h 1930262"/>
              <a:gd name="connsiteX15" fmla="*/ 9822 w 2838361"/>
              <a:gd name="connsiteY15" fmla="*/ 1654812 h 1930262"/>
              <a:gd name="connsiteX16" fmla="*/ 245786 w 2838361"/>
              <a:gd name="connsiteY16" fmla="*/ 1855091 h 1930262"/>
              <a:gd name="connsiteX17" fmla="*/ 514524 w 2838361"/>
              <a:gd name="connsiteY17" fmla="*/ 1905828 h 1930262"/>
              <a:gd name="connsiteX18" fmla="*/ 775979 w 2838361"/>
              <a:gd name="connsiteY18" fmla="*/ 1926463 h 1930262"/>
              <a:gd name="connsiteX19" fmla="*/ 2228910 w 2838361"/>
              <a:gd name="connsiteY19" fmla="*/ 1916510 h 1930262"/>
              <a:gd name="connsiteX20" fmla="*/ 2395445 w 2838361"/>
              <a:gd name="connsiteY20" fmla="*/ 1922336 h 1930262"/>
              <a:gd name="connsiteX21" fmla="*/ 2450309 w 2838361"/>
              <a:gd name="connsiteY21" fmla="*/ 1929862 h 1930262"/>
              <a:gd name="connsiteX22" fmla="*/ 2793818 w 2838361"/>
              <a:gd name="connsiteY22" fmla="*/ 1623981 h 1930262"/>
              <a:gd name="connsiteX23" fmla="*/ 2838243 w 2838361"/>
              <a:gd name="connsiteY23" fmla="*/ 1165646 h 1930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838361" h="1930262">
                <a:moveTo>
                  <a:pt x="2838243" y="1165646"/>
                </a:moveTo>
                <a:cubicBezTo>
                  <a:pt x="2839700" y="1017319"/>
                  <a:pt x="2812025" y="870933"/>
                  <a:pt x="2811297" y="722606"/>
                </a:cubicBezTo>
                <a:cubicBezTo>
                  <a:pt x="2811297" y="596855"/>
                  <a:pt x="2844070" y="469405"/>
                  <a:pt x="2835573" y="344382"/>
                </a:cubicBezTo>
                <a:cubicBezTo>
                  <a:pt x="2833655" y="263105"/>
                  <a:pt x="2804402" y="184863"/>
                  <a:pt x="2752548" y="122255"/>
                </a:cubicBezTo>
                <a:cubicBezTo>
                  <a:pt x="2687488" y="49426"/>
                  <a:pt x="2602278" y="27335"/>
                  <a:pt x="2511243" y="19567"/>
                </a:cubicBezTo>
                <a:cubicBezTo>
                  <a:pt x="2367479" y="11385"/>
                  <a:pt x="2223303" y="14881"/>
                  <a:pt x="2080097" y="30005"/>
                </a:cubicBezTo>
                <a:cubicBezTo>
                  <a:pt x="1936867" y="41172"/>
                  <a:pt x="664066" y="11798"/>
                  <a:pt x="606288" y="5729"/>
                </a:cubicBezTo>
                <a:cubicBezTo>
                  <a:pt x="596694" y="3884"/>
                  <a:pt x="586918" y="3156"/>
                  <a:pt x="577157" y="3544"/>
                </a:cubicBezTo>
                <a:cubicBezTo>
                  <a:pt x="480817" y="-4564"/>
                  <a:pt x="383816" y="922"/>
                  <a:pt x="288998" y="19809"/>
                </a:cubicBezTo>
                <a:cubicBezTo>
                  <a:pt x="248826" y="22261"/>
                  <a:pt x="209880" y="34593"/>
                  <a:pt x="175628" y="55738"/>
                </a:cubicBezTo>
                <a:lnTo>
                  <a:pt x="170045" y="59137"/>
                </a:lnTo>
                <a:lnTo>
                  <a:pt x="170045" y="59137"/>
                </a:lnTo>
                <a:cubicBezTo>
                  <a:pt x="56432" y="130023"/>
                  <a:pt x="2053" y="292188"/>
                  <a:pt x="29243" y="434933"/>
                </a:cubicBezTo>
                <a:cubicBezTo>
                  <a:pt x="22202" y="587873"/>
                  <a:pt x="21960" y="741541"/>
                  <a:pt x="18076" y="894481"/>
                </a:cubicBezTo>
                <a:cubicBezTo>
                  <a:pt x="14191" y="1061817"/>
                  <a:pt x="10227" y="1229080"/>
                  <a:pt x="6180" y="1396270"/>
                </a:cubicBezTo>
                <a:cubicBezTo>
                  <a:pt x="3995" y="1479538"/>
                  <a:pt x="-8628" y="1572759"/>
                  <a:pt x="9822" y="1654812"/>
                </a:cubicBezTo>
                <a:cubicBezTo>
                  <a:pt x="34098" y="1767211"/>
                  <a:pt x="131203" y="1863588"/>
                  <a:pt x="245786" y="1855091"/>
                </a:cubicBezTo>
                <a:cubicBezTo>
                  <a:pt x="250884" y="1855091"/>
                  <a:pt x="430286" y="1893933"/>
                  <a:pt x="514524" y="1905828"/>
                </a:cubicBezTo>
                <a:cubicBezTo>
                  <a:pt x="601185" y="1917918"/>
                  <a:pt x="688495" y="1924812"/>
                  <a:pt x="775979" y="1926463"/>
                </a:cubicBezTo>
                <a:cubicBezTo>
                  <a:pt x="956594" y="1930105"/>
                  <a:pt x="2114327" y="1909227"/>
                  <a:pt x="2228910" y="1916510"/>
                </a:cubicBezTo>
                <a:cubicBezTo>
                  <a:pt x="2284139" y="1923453"/>
                  <a:pt x="2339877" y="1925395"/>
                  <a:pt x="2395445" y="1922336"/>
                </a:cubicBezTo>
                <a:cubicBezTo>
                  <a:pt x="2413021" y="1928551"/>
                  <a:pt x="2431690" y="1931124"/>
                  <a:pt x="2450309" y="1929862"/>
                </a:cubicBezTo>
                <a:cubicBezTo>
                  <a:pt x="2620243" y="1918209"/>
                  <a:pt x="2747936" y="1797071"/>
                  <a:pt x="2793818" y="1623981"/>
                </a:cubicBezTo>
                <a:cubicBezTo>
                  <a:pt x="2829746" y="1482694"/>
                  <a:pt x="2836787" y="1313732"/>
                  <a:pt x="2838243" y="1165646"/>
                </a:cubicBezTo>
                <a:close/>
              </a:path>
            </a:pathLst>
          </a:custGeom>
          <a:solidFill>
            <a:sysClr val="window" lastClr="FFFFFF"/>
          </a:solidFill>
          <a:ln w="24263" cap="flat">
            <a:solidFill>
              <a:srgbClr val="02665E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5C77148-2755-4C08-A9BD-9F8B5E5C8F1C}"/>
              </a:ext>
            </a:extLst>
          </p:cNvPr>
          <p:cNvSpPr txBox="1"/>
          <p:nvPr/>
        </p:nvSpPr>
        <p:spPr>
          <a:xfrm>
            <a:off x="7150527" y="2423407"/>
            <a:ext cx="3812771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 ช้อนชา เท่ากับ 5 มิลลิลิตร</a:t>
            </a:r>
          </a:p>
          <a:p>
            <a:r>
              <a:rPr lang="th-TH" sz="3000" dirty="0">
                <a:solidFill>
                  <a:srgbClr val="009B93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15 ช้อนโต๊ะ เท่ากับ 15 มิลลิลิตร</a:t>
            </a:r>
            <a:endParaRPr lang="en-US" sz="3000" dirty="0">
              <a:solidFill>
                <a:srgbClr val="009B93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2432111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675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175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35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8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35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8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8825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9325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2475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2975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88" grpId="0"/>
      <p:bldP spid="91" grpId="0" animBg="1"/>
      <p:bldP spid="92" grpId="0"/>
      <p:bldP spid="89" grpId="0" animBg="1"/>
      <p:bldP spid="90" grpId="0"/>
      <p:bldP spid="95" grpId="0" animBg="1"/>
      <p:bldP spid="96" grpId="0"/>
      <p:bldP spid="31" grpId="0" animBg="1"/>
      <p:bldP spid="32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1542516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908307" y="44774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8166262" y="42004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927281" y="86736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081835" y="1463517"/>
            <a:ext cx="755847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น้ำตาล 1 ถ้วยตวง มีปริมาตรมากกว่าหรือน้อยกว่าเกลือ 15 ช้อนโต๊ะ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518841" y="1927134"/>
            <a:ext cx="10695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มากกว่า</a:t>
            </a:r>
          </a:p>
        </p:txBody>
      </p:sp>
      <p:grpSp>
        <p:nvGrpSpPr>
          <p:cNvPr id="38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2695450"/>
            <a:ext cx="468000" cy="468000"/>
            <a:chOff x="1239484" y="1722687"/>
            <a:chExt cx="468000" cy="468000"/>
          </a:xfrm>
        </p:grpSpPr>
        <p:sp>
          <p:nvSpPr>
            <p:cNvPr id="39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1" name="TextBox 40"/>
          <p:cNvSpPr txBox="1"/>
          <p:nvPr/>
        </p:nvSpPr>
        <p:spPr>
          <a:xfrm>
            <a:off x="2081835" y="2616451"/>
            <a:ext cx="850264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แป้งมัน 4 ช้อนโต๊ะ มีปริมาตรมากกว่าหรือน้อยกว่าแป้งข้าวโพด 65 มิลลิลิตร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2489813" y="3094582"/>
            <a:ext cx="109036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น้อยกว่า</a:t>
            </a:r>
          </a:p>
        </p:txBody>
      </p:sp>
      <p:grpSp>
        <p:nvGrpSpPr>
          <p:cNvPr id="3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3898355"/>
            <a:ext cx="468000" cy="468000"/>
            <a:chOff x="1239484" y="1722687"/>
            <a:chExt cx="468000" cy="468000"/>
          </a:xfrm>
        </p:grpSpPr>
        <p:sp>
          <p:nvSpPr>
            <p:cNvPr id="3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2081835" y="3819356"/>
            <a:ext cx="781335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น้ำมะนาว 10 ช้อนชา มีปริมาตรมากกว่าหรือน้อยกว่าน้ำผึ้ง 5 ช้อนโต๊ะ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2489813" y="4282973"/>
            <a:ext cx="109036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น้อยกว่า</a:t>
            </a:r>
          </a:p>
        </p:txBody>
      </p:sp>
      <p:grpSp>
        <p:nvGrpSpPr>
          <p:cNvPr id="4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5051289"/>
            <a:ext cx="468000" cy="468000"/>
            <a:chOff x="1239484" y="1722687"/>
            <a:chExt cx="468000" cy="468000"/>
          </a:xfrm>
        </p:grpSpPr>
        <p:sp>
          <p:nvSpPr>
            <p:cNvPr id="4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6" name="TextBox 45"/>
          <p:cNvSpPr txBox="1"/>
          <p:nvPr/>
        </p:nvSpPr>
        <p:spPr>
          <a:xfrm>
            <a:off x="2081835" y="4972290"/>
            <a:ext cx="810350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น้ำแดง 550 มิลลิลิตร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มีปริมาตรมากกว่าหรือน้อยกว่าน้ำเขียว 2 ถ้วยตวง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2489813" y="5450421"/>
            <a:ext cx="10695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มากกว่า</a:t>
            </a:r>
          </a:p>
        </p:txBody>
      </p:sp>
      <p:sp>
        <p:nvSpPr>
          <p:cNvPr id="4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8712966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42" grpId="0"/>
      <p:bldP spid="37" grpId="0"/>
      <p:bldP spid="47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488997" y="577538"/>
            <a:ext cx="6037445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ตอบคำถาม</a:t>
            </a:r>
          </a:p>
        </p:txBody>
      </p:sp>
      <p:grpSp>
        <p:nvGrpSpPr>
          <p:cNvPr id="114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10041983" y="529898"/>
            <a:ext cx="292669" cy="583541"/>
            <a:chOff x="2518050" y="238125"/>
            <a:chExt cx="2610950" cy="5185750"/>
          </a:xfrm>
        </p:grpSpPr>
        <p:sp>
          <p:nvSpPr>
            <p:cNvPr id="117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38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114601" y="1011672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39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0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104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6300844" y="946218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20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4024452"/>
            <a:ext cx="468000" cy="468000"/>
            <a:chOff x="1239484" y="1722687"/>
            <a:chExt cx="468000" cy="468000"/>
          </a:xfrm>
        </p:grpSpPr>
        <p:sp>
          <p:nvSpPr>
            <p:cNvPr id="20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3" name="TextBox 202"/>
          <p:cNvSpPr txBox="1"/>
          <p:nvPr/>
        </p:nvSpPr>
        <p:spPr>
          <a:xfrm>
            <a:off x="2081835" y="3945453"/>
            <a:ext cx="67136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การทำน้ำแดงโซดามะนาวใช้</a:t>
            </a: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โซดา</a:t>
            </a: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มากกว่าหรือน้อยกว่า</a:t>
            </a:r>
            <a:r>
              <a:rPr lang="th-TH" sz="3000" b="1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น้ำแดง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04" name="TextBox 203"/>
          <p:cNvSpPr txBox="1"/>
          <p:nvPr/>
        </p:nvSpPr>
        <p:spPr>
          <a:xfrm>
            <a:off x="8795532" y="3945453"/>
            <a:ext cx="10695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มากกว่า</a:t>
            </a:r>
          </a:p>
        </p:txBody>
      </p:sp>
      <p:grpSp>
        <p:nvGrpSpPr>
          <p:cNvPr id="20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61543" y="4684760"/>
            <a:ext cx="468000" cy="468000"/>
            <a:chOff x="1239484" y="1722687"/>
            <a:chExt cx="468000" cy="468000"/>
          </a:xfrm>
        </p:grpSpPr>
        <p:sp>
          <p:nvSpPr>
            <p:cNvPr id="20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08" name="TextBox 207"/>
          <p:cNvSpPr txBox="1"/>
          <p:nvPr/>
        </p:nvSpPr>
        <p:spPr>
          <a:xfrm>
            <a:off x="2081835" y="4605761"/>
            <a:ext cx="730199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การทำน้ำแดงโซดามะนาวใช้</a:t>
            </a: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น้ำมะนาว</a:t>
            </a: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มากกว่าหรือน้อยกว่า</a:t>
            </a: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น้ำเปล่า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09" name="TextBox 208"/>
          <p:cNvSpPr txBox="1"/>
          <p:nvPr/>
        </p:nvSpPr>
        <p:spPr>
          <a:xfrm>
            <a:off x="9373590" y="4605852"/>
            <a:ext cx="109036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น้อยกว่า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21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59125" y="5365871"/>
            <a:ext cx="468000" cy="468000"/>
            <a:chOff x="1239484" y="1722687"/>
            <a:chExt cx="468000" cy="468000"/>
          </a:xfrm>
        </p:grpSpPr>
        <p:sp>
          <p:nvSpPr>
            <p:cNvPr id="21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3" name="TextBox 212"/>
          <p:cNvSpPr txBox="1"/>
          <p:nvPr/>
        </p:nvSpPr>
        <p:spPr>
          <a:xfrm>
            <a:off x="2079417" y="5286872"/>
            <a:ext cx="68146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การทำน้ำแดงโซดามะนาวใช้</a:t>
            </a: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โซดา</a:t>
            </a:r>
            <a:r>
              <a:rPr kumimoji="0" lang="th-TH" sz="3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มากกว่าหรือน้อยกว่า</a:t>
            </a: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น้ำเปล่า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14" name="TextBox 213"/>
          <p:cNvSpPr txBox="1"/>
          <p:nvPr/>
        </p:nvSpPr>
        <p:spPr>
          <a:xfrm>
            <a:off x="8795532" y="5278440"/>
            <a:ext cx="10695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มากกว่า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3636862" y="1333330"/>
            <a:ext cx="4780476" cy="24006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ส่วนผสมของน้ำแดงโซดามะนาว</a:t>
            </a:r>
          </a:p>
          <a:p>
            <a:pPr>
              <a:tabLst>
                <a:tab pos="623888" algn="l"/>
                <a:tab pos="22352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	น้ำแดง	125 มิลลิลิตร</a:t>
            </a:r>
          </a:p>
          <a:p>
            <a:pPr>
              <a:tabLst>
                <a:tab pos="623888" algn="l"/>
                <a:tab pos="22352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	โซดา	1 ลิตร 500 มิลลิลิตร</a:t>
            </a:r>
          </a:p>
          <a:p>
            <a:pPr>
              <a:tabLst>
                <a:tab pos="623888" algn="l"/>
                <a:tab pos="22352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	น้ำมะนาว	6 ช้อนโต๊ะ</a:t>
            </a:r>
          </a:p>
          <a:p>
            <a:pPr>
              <a:tabLst>
                <a:tab pos="623888" algn="l"/>
                <a:tab pos="2235200" algn="l"/>
              </a:tabLst>
            </a:pPr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	น้ำเปล่า	3 ถ้วยตวง</a:t>
            </a:r>
          </a:p>
        </p:txBody>
      </p:sp>
      <p:sp>
        <p:nvSpPr>
          <p:cNvPr id="4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4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7555698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" grpId="0"/>
      <p:bldP spid="204" grpId="0"/>
      <p:bldP spid="209" grpId="0"/>
      <p:bldP spid="214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870990" y="2878890"/>
            <a:ext cx="6078819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การเปรียบเทียบปริมาตรหรือความจุของสิ่งต่างๆ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 ที่มีหน่วยต่างกัน ต้องเปลี่ยนหน่วยให้เป็นหน่วยเดียวกันก่อน แล้วจึงนำมาเปรียบเทียบกัน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2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2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2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2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7136656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2440310"/>
            <a:ext cx="5117183" cy="3392709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บวกและการลบเกี่ยวกับปริมาตรและความ</a:t>
            </a:r>
            <a:r>
              <a:rPr kumimoji="0" lang="th-TH" sz="4000" b="0" i="0" u="none" strike="noStrike" kern="0" cap="none" spc="0" normalizeH="0" baseline="0" noProof="0" dirty="0" smtClean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จุ</a:t>
            </a:r>
            <a:r>
              <a:rPr kumimoji="0" lang="en-US" sz="4000" b="0" i="0" u="none" strike="noStrike" kern="0" cap="none" spc="0" normalizeH="0" baseline="0" noProof="0" dirty="0" smtClean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 (p.175)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225668" y="1033748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11.7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163018" y="2140050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2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2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2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2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2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2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13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13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13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13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910583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5500141"/>
              </p:ext>
            </p:extLst>
          </p:nvPr>
        </p:nvGraphicFramePr>
        <p:xfrm>
          <a:off x="5390492" y="366107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0973284"/>
              </p:ext>
            </p:extLst>
          </p:nvPr>
        </p:nvGraphicFramePr>
        <p:xfrm>
          <a:off x="5390492" y="410235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3748800"/>
              </p:ext>
            </p:extLst>
          </p:nvPr>
        </p:nvGraphicFramePr>
        <p:xfrm>
          <a:off x="5390492" y="459719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3" name="Table 2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3940963"/>
              </p:ext>
            </p:extLst>
          </p:nvPr>
        </p:nvGraphicFramePr>
        <p:xfrm>
          <a:off x="5390492" y="507205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1179537" y="792452"/>
            <a:ext cx="9546517" cy="610876"/>
            <a:chOff x="1179537" y="981135"/>
            <a:chExt cx="9546517" cy="610876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79537" y="986218"/>
              <a:ext cx="9546517" cy="605793"/>
              <a:chOff x="3558882" y="4011427"/>
              <a:chExt cx="2217630" cy="111553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675467" y="3021797"/>
                <a:ext cx="111416" cy="209067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96614" y="3873878"/>
                <a:ext cx="111370" cy="386834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565582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2973499" y="816697"/>
            <a:ext cx="7451526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noProof="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2 ลิตร 300 มิลลิลิตร บวก 1 ลิตร 700 มิลลิลิตร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493312" y="3235140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schemeClr val="tx1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ลิตร	มิลลิลิตร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759963" y="4568780"/>
            <a:ext cx="1656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756029" y="5056006"/>
            <a:ext cx="1656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317517" y="339085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sz="3000" b="1" kern="0" dirty="0"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5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755432" y="5514593"/>
            <a:ext cx="1656000" cy="20131"/>
            <a:chOff x="1764604" y="5115751"/>
            <a:chExt cx="2935229" cy="20131"/>
          </a:xfrm>
        </p:grpSpPr>
        <p:cxnSp>
          <p:nvCxnSpPr>
            <p:cNvPr id="196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551633" y="395582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chemeClr val="tx1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+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336566" y="5612326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890096" y="5735758"/>
            <a:ext cx="2811887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noProof="0" dirty="0"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๔ 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231687" y="5388123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2" name="TextBox 11"/>
          <p:cNvSpPr txBox="1"/>
          <p:nvPr/>
        </p:nvSpPr>
        <p:spPr>
          <a:xfrm>
            <a:off x="4605575" y="507967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214" name="Google Shape;3832;p61">
            <a:extLst>
              <a:ext uri="{FF2B5EF4-FFF2-40B4-BE49-F238E27FC236}">
                <a16:creationId xmlns:a16="http://schemas.microsoft.com/office/drawing/2014/main" id="{E64B2301-7D35-4D90-A7CC-01E887EA1B0B}"/>
              </a:ext>
            </a:extLst>
          </p:cNvPr>
          <p:cNvSpPr/>
          <p:nvPr/>
        </p:nvSpPr>
        <p:spPr>
          <a:xfrm rot="5400000" flipH="1">
            <a:off x="5470587" y="-1852017"/>
            <a:ext cx="1507022" cy="8352205"/>
          </a:xfrm>
          <a:prstGeom prst="round2SameRect">
            <a:avLst>
              <a:gd name="adj1" fmla="val 13584"/>
              <a:gd name="adj2" fmla="val 14722"/>
            </a:avLst>
          </a:prstGeom>
          <a:solidFill>
            <a:srgbClr val="FFD2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15" name="Google Shape;3842;p61">
            <a:extLst>
              <a:ext uri="{FF2B5EF4-FFF2-40B4-BE49-F238E27FC236}">
                <a16:creationId xmlns:a16="http://schemas.microsoft.com/office/drawing/2014/main" id="{C4E3049D-9575-4694-A102-96E404BC2251}"/>
              </a:ext>
            </a:extLst>
          </p:cNvPr>
          <p:cNvSpPr txBox="1"/>
          <p:nvPr/>
        </p:nvSpPr>
        <p:spPr>
          <a:xfrm>
            <a:off x="2343203" y="1567186"/>
            <a:ext cx="7686167" cy="7632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2 ลิตร บวก 1 ลิตร ได้ 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 ลิตร</a:t>
            </a:r>
          </a:p>
          <a:p>
            <a:pPr lvl="0">
              <a:buClr>
                <a:srgbClr val="000000"/>
              </a:buClr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300 </a:t>
            </a:r>
            <a:r>
              <a:rPr lang="th-TH" altLang="th-TH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มิลลิลิตร บวก 700 มิลลิลิตร ได้ 1,000 มิลลิลิตร หรือ </a:t>
            </a:r>
            <a:r>
              <a:rPr lang="th-TH" altLang="th-TH" b="1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1 ลิตร</a:t>
            </a:r>
          </a:p>
          <a:p>
            <a:pPr lvl="0">
              <a:buClr>
                <a:srgbClr val="000000"/>
              </a:buClr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ดังนั้น 2 ลิตร 300 </a:t>
            </a:r>
            <a:r>
              <a:rPr lang="th-TH" altLang="th-TH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มิลลิลิตร บวก 1 ลิตร 700 มิลลิลิตร เท่ากับ </a:t>
            </a:r>
            <a:r>
              <a:rPr lang="th-TH" altLang="th-TH" b="1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4 ลิตร</a:t>
            </a: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</a:t>
            </a:r>
            <a:endParaRPr kumimoji="0" sz="28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720899" y="5391540"/>
            <a:ext cx="3861502" cy="578777"/>
            <a:chOff x="2892613" y="1696787"/>
            <a:chExt cx="2169982" cy="649787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2903412" y="1696787"/>
              <a:ext cx="2159183" cy="62196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lvl="0" algn="ctr"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1,000 </a:t>
              </a:r>
              <a:r>
                <a:rPr lang="th-TH" altLang="th-TH" sz="3000" dirty="0">
                  <a:solidFill>
                    <a:prstClr val="black"/>
                  </a:solidFill>
                  <a:latin typeface="CmPrasanmit" panose="02000000000000000000" pitchFamily="2" charset="-34"/>
                  <a:ea typeface="Angsana New" panose="02020603050405020304" pitchFamily="18" charset="-34"/>
                  <a:cs typeface="CmPrasanmit" panose="02000000000000000000" pitchFamily="2" charset="-34"/>
                </a:rPr>
                <a:t>มิลลิลิตร เท่ากับ 1 ลิตร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17394" flipV="1">
            <a:off x="7409186" y="4928933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5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6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6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6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6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6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390330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995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9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295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415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465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85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685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805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905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005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205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305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2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425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525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3575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12" grpId="0"/>
      <p:bldP spid="214" grpId="0" animBg="1"/>
      <p:bldP spid="215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336382" y="1433258"/>
            <a:ext cx="625523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4 ลิตร 900 มิลลิลิตร บวก 200 มิลลิลิตร เท่ากับเท่าไร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8744091"/>
              </p:ext>
            </p:extLst>
          </p:nvPr>
        </p:nvGraphicFramePr>
        <p:xfrm>
          <a:off x="4869792" y="287128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9546390"/>
              </p:ext>
            </p:extLst>
          </p:nvPr>
        </p:nvGraphicFramePr>
        <p:xfrm>
          <a:off x="4869792" y="332527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2066374"/>
              </p:ext>
            </p:extLst>
          </p:nvPr>
        </p:nvGraphicFramePr>
        <p:xfrm>
          <a:off x="4869792" y="382010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3672855"/>
              </p:ext>
            </p:extLst>
          </p:nvPr>
        </p:nvGraphicFramePr>
        <p:xfrm>
          <a:off x="4869792" y="428227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972612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ลิตร	มิลลิลิตร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239263" y="3791694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121029" y="4278920"/>
            <a:ext cx="1836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107732" y="4724807"/>
            <a:ext cx="1836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16603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+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4084875" y="4289892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504982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b="1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5051684"/>
            <a:ext cx="267252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๕ ลิตร ๑๐๐ มิลลิลิตร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27647" y="1524923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038508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336382" y="1433258"/>
            <a:ext cx="710643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  <a:r>
              <a:rPr kumimoji="0" lang="th-TH" sz="3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ลิตร 800 มิลลิลิตร บวก 3 ลิตร 600 มิลลิลิตร เท่ากับเท่าไร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1177964"/>
              </p:ext>
            </p:extLst>
          </p:nvPr>
        </p:nvGraphicFramePr>
        <p:xfrm>
          <a:off x="4869792" y="287128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7767177"/>
              </p:ext>
            </p:extLst>
          </p:nvPr>
        </p:nvGraphicFramePr>
        <p:xfrm>
          <a:off x="4869792" y="332527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632059"/>
              </p:ext>
            </p:extLst>
          </p:nvPr>
        </p:nvGraphicFramePr>
        <p:xfrm>
          <a:off x="4869792" y="382010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5052789"/>
              </p:ext>
            </p:extLst>
          </p:nvPr>
        </p:nvGraphicFramePr>
        <p:xfrm>
          <a:off x="4869792" y="428227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972612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239263" y="3791694"/>
            <a:ext cx="1656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121029" y="4278920"/>
            <a:ext cx="1836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107732" y="4724807"/>
            <a:ext cx="1836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16603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4084875" y="4289892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504982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5051684"/>
            <a:ext cx="268535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๙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 ๔๐๐ มิลลิลิตร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727647" y="1524923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6720929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8837184"/>
              </p:ext>
            </p:extLst>
          </p:nvPr>
        </p:nvGraphicFramePr>
        <p:xfrm>
          <a:off x="4182178" y="296739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3472556"/>
              </p:ext>
            </p:extLst>
          </p:nvPr>
        </p:nvGraphicFramePr>
        <p:xfrm>
          <a:off x="4182178" y="3408674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0940615"/>
              </p:ext>
            </p:extLst>
          </p:nvPr>
        </p:nvGraphicFramePr>
        <p:xfrm>
          <a:off x="4182178" y="390351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1163489" y="1191573"/>
            <a:ext cx="9402400" cy="610892"/>
            <a:chOff x="1163490" y="981135"/>
            <a:chExt cx="9081904" cy="610892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0" y="986239"/>
              <a:ext cx="9081904" cy="605788"/>
              <a:chOff x="3555158" y="4011428"/>
              <a:chExt cx="2109703" cy="111552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619641" y="3077623"/>
                <a:ext cx="111416" cy="1979025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2589245" y="1203118"/>
            <a:ext cx="7748555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3 ลิตร 700 มิลลิลิตร ลบด้วย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2 ลิตร 800 มิลลิลิตร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909786" y="2541458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363538" algn="l"/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ลิ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4361149" y="3875098"/>
            <a:ext cx="1944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4382615" y="4362324"/>
            <a:ext cx="1944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530117" y="253122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6343319" y="3262138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1549166" y="4752696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102696" y="4876128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๙๐๐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131482" y="2155430"/>
            <a:ext cx="4073547" cy="1703884"/>
            <a:chOff x="2924488" y="1730182"/>
            <a:chExt cx="2121791" cy="616395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1" cy="616395"/>
              <a:chOff x="1648957" y="3330512"/>
              <a:chExt cx="8685383" cy="2917373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0" y="428279"/>
                <a:ext cx="2811377" cy="8615844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55994" y="1760882"/>
              <a:ext cx="1960435" cy="53443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 ลิตร เท่ากับ 1,000 มิลลิลิตร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3 ลิตร 700 มิลลิลิตร เท่ากับ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2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ลิตร 1,700 มิลลิลิตร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18409853" flipV="1">
            <a:off x="6216060" y="2822177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6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4339379" y="2788503"/>
            <a:ext cx="497512" cy="615401"/>
            <a:chOff x="3793026" y="2041866"/>
            <a:chExt cx="457974" cy="615401"/>
          </a:xfrm>
        </p:grpSpPr>
        <p:cxnSp>
          <p:nvCxnSpPr>
            <p:cNvPr id="57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93026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2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63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627880" y="2774170"/>
            <a:ext cx="821172" cy="629734"/>
            <a:chOff x="3601976" y="2041866"/>
            <a:chExt cx="755912" cy="629734"/>
          </a:xfrm>
        </p:grpSpPr>
        <p:cxnSp>
          <p:nvCxnSpPr>
            <p:cNvPr id="6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58484" y="2431477"/>
              <a:ext cx="560925" cy="240123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01976" y="2041866"/>
              <a:ext cx="755912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1700</a:t>
              </a:r>
            </a:p>
          </p:txBody>
        </p:sp>
      </p:grpSp>
      <p:sp>
        <p:nvSpPr>
          <p:cNvPr id="5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5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6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6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6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6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6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6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7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7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8126932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7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17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22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4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4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4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4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6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6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1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2754856"/>
              </p:ext>
            </p:extLst>
          </p:nvPr>
        </p:nvGraphicFramePr>
        <p:xfrm>
          <a:off x="4414407" y="369310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4860763"/>
              </p:ext>
            </p:extLst>
          </p:nvPr>
        </p:nvGraphicFramePr>
        <p:xfrm>
          <a:off x="4414407" y="413438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0895809"/>
              </p:ext>
            </p:extLst>
          </p:nvPr>
        </p:nvGraphicFramePr>
        <p:xfrm>
          <a:off x="4414407" y="462922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1163488" y="843230"/>
            <a:ext cx="9042402" cy="610876"/>
            <a:chOff x="1163489" y="981135"/>
            <a:chExt cx="8734177" cy="610876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89" y="986218"/>
              <a:ext cx="8734177" cy="605793"/>
              <a:chOff x="3555158" y="4011427"/>
              <a:chExt cx="2028927" cy="111553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579253" y="3118011"/>
                <a:ext cx="111416" cy="189824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rPr>
                  <a:t>.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2589246" y="854775"/>
            <a:ext cx="7338526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1,750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มิลลิลิตร ลบด้วย 1 ลิตร 500 มิลลิลิตร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142015" y="3267173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363538" algn="l"/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	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4593378" y="4600813"/>
            <a:ext cx="1944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4614844" y="5088039"/>
            <a:ext cx="1944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762346" y="3256942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6575548" y="3987853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1781395" y="5478411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334925" y="5529273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๒๕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๐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217" name="กลุ่ม 65">
            <a:extLst>
              <a:ext uri="{FF2B5EF4-FFF2-40B4-BE49-F238E27FC236}">
                <a16:creationId xmlns:a16="http://schemas.microsoft.com/office/drawing/2014/main" id="{78B808D0-C379-462F-BEE0-D96DB6FC90BE}"/>
              </a:ext>
            </a:extLst>
          </p:cNvPr>
          <p:cNvGrpSpPr/>
          <p:nvPr/>
        </p:nvGrpSpPr>
        <p:grpSpPr>
          <a:xfrm>
            <a:off x="3101865" y="1662092"/>
            <a:ext cx="5748049" cy="1231060"/>
            <a:chOff x="1648957" y="3330512"/>
            <a:chExt cx="8685383" cy="2917373"/>
          </a:xfrm>
        </p:grpSpPr>
        <p:sp>
          <p:nvSpPr>
            <p:cNvPr id="219" name="Google Shape;4035;p55">
              <a:extLst>
                <a:ext uri="{FF2B5EF4-FFF2-40B4-BE49-F238E27FC236}">
                  <a16:creationId xmlns:a16="http://schemas.microsoft.com/office/drawing/2014/main" id="{086BD070-C885-40AE-97CB-A6B99588A8D9}"/>
                </a:ext>
              </a:extLst>
            </p:cNvPr>
            <p:cNvSpPr/>
            <p:nvPr/>
          </p:nvSpPr>
          <p:spPr>
            <a:xfrm rot="5400000">
              <a:off x="4551190" y="428279"/>
              <a:ext cx="2811377" cy="8615844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036;p55">
              <a:extLst>
                <a:ext uri="{FF2B5EF4-FFF2-40B4-BE49-F238E27FC236}">
                  <a16:creationId xmlns:a16="http://schemas.microsoft.com/office/drawing/2014/main" id="{E461C1F9-71B3-43A1-A7F7-CD16577239BC}"/>
                </a:ext>
              </a:extLst>
            </p:cNvPr>
            <p:cNvSpPr/>
            <p:nvPr/>
          </p:nvSpPr>
          <p:spPr>
            <a:xfrm rot="5400000">
              <a:off x="4612931" y="526476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18" name="กล่องข้อความ 66">
            <a:extLst>
              <a:ext uri="{FF2B5EF4-FFF2-40B4-BE49-F238E27FC236}">
                <a16:creationId xmlns:a16="http://schemas.microsoft.com/office/drawing/2014/main" id="{8EC398CC-233A-4C1C-AA36-65AD05291247}"/>
              </a:ext>
            </a:extLst>
          </p:cNvPr>
          <p:cNvSpPr txBox="1"/>
          <p:nvPr/>
        </p:nvSpPr>
        <p:spPr>
          <a:xfrm>
            <a:off x="3458122" y="1723406"/>
            <a:ext cx="5310927" cy="106737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  <a:sym typeface="Comfortaa"/>
              </a:rPr>
              <a:t>1,000 มิลลิลิตร เท่ากับ 1 ลิตร</a:t>
            </a:r>
          </a:p>
          <a:p>
            <a:pPr lvl="0">
              <a:defRPr/>
            </a:pPr>
            <a:r>
              <a:rPr lang="th-TH" sz="3000" kern="0" dirty="0">
                <a:solidFill>
                  <a:srgbClr val="E7E6E6">
                    <a:lumMod val="25000"/>
                  </a:srgbClr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Comfortaa"/>
              </a:rPr>
              <a:t>1,750 มิลลิลิตร เท่ากับ 1 ลิตร 750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0E5366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4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4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9464898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95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195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395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515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65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685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785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905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005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055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218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071583" y="1484283"/>
            <a:ext cx="740619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 ลิตร 300 </a:t>
            </a:r>
            <a:r>
              <a:rPr lang="th-TH" sz="3000" kern="0" dirty="0">
                <a:solidFill>
                  <a:srgbClr val="E7E6E6">
                    <a:lumMod val="25000"/>
                  </a:srgbClr>
                </a:solidFill>
                <a:latin typeface="CmPrasanmit" panose="02000000000000000000" pitchFamily="2" charset="-34"/>
                <a:cs typeface="CmPrasanmit" panose="02000000000000000000" pitchFamily="2" charset="-34"/>
                <a:sym typeface="Comfortaa"/>
              </a:rPr>
              <a:t>มิลลิลิตร ลบด้วย 5 ลิตร 700 มิลลิลิตร เท่ากับเท่าไร</a:t>
            </a:r>
            <a:endParaRPr lang="th-TH" sz="300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24445" y="1570281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6652496"/>
              </p:ext>
            </p:extLst>
          </p:nvPr>
        </p:nvGraphicFramePr>
        <p:xfrm>
          <a:off x="5522907" y="299594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8345134"/>
              </p:ext>
            </p:extLst>
          </p:nvPr>
        </p:nvGraphicFramePr>
        <p:xfrm>
          <a:off x="5522907" y="343723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3684882"/>
              </p:ext>
            </p:extLst>
          </p:nvPr>
        </p:nvGraphicFramePr>
        <p:xfrm>
          <a:off x="5522907" y="393206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250515" y="257001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48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701878" y="3903654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723344" y="4390880"/>
            <a:ext cx="1944000" cy="27751"/>
            <a:chOff x="1764604" y="5115751"/>
            <a:chExt cx="2935229" cy="27751"/>
          </a:xfrm>
        </p:grpSpPr>
        <p:cxnSp>
          <p:nvCxnSpPr>
            <p:cNvPr id="5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684048" y="329069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4443425" y="4904684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๒ ลิตร ๖๐๐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58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665594" y="2817059"/>
            <a:ext cx="497512" cy="615401"/>
            <a:chOff x="3779665" y="2041866"/>
            <a:chExt cx="457974" cy="615401"/>
          </a:xfrm>
        </p:grpSpPr>
        <p:cxnSp>
          <p:nvCxnSpPr>
            <p:cNvPr id="59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79665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7</a:t>
              </a: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821714" y="2802727"/>
            <a:ext cx="817634" cy="596839"/>
            <a:chOff x="3466754" y="2041866"/>
            <a:chExt cx="752656" cy="606008"/>
          </a:xfrm>
        </p:grpSpPr>
        <p:cxnSp>
          <p:nvCxnSpPr>
            <p:cNvPr id="6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80528" y="2431477"/>
              <a:ext cx="538882" cy="21639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466754" y="2041866"/>
              <a:ext cx="74416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1300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5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5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6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6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6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6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6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7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7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1006707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54" grpId="0"/>
      <p:bldP spid="47" grpId="0"/>
      <p:bldP spid="52" grpId="0"/>
      <p:bldP spid="53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144153" y="1484283"/>
            <a:ext cx="526778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10 ลิตร ลบด้วย 5,590 มิลลิลิตร เท่ากับเท่าไร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24445" y="1570281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5168092"/>
              </p:ext>
            </p:extLst>
          </p:nvPr>
        </p:nvGraphicFramePr>
        <p:xfrm>
          <a:off x="5522907" y="299594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6395666"/>
              </p:ext>
            </p:extLst>
          </p:nvPr>
        </p:nvGraphicFramePr>
        <p:xfrm>
          <a:off x="5522907" y="343723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3269202"/>
              </p:ext>
            </p:extLst>
          </p:nvPr>
        </p:nvGraphicFramePr>
        <p:xfrm>
          <a:off x="5522907" y="393206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250515" y="257001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48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701878" y="3903654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723344" y="4390880"/>
            <a:ext cx="1944000" cy="27751"/>
            <a:chOff x="1764604" y="5115751"/>
            <a:chExt cx="2935229" cy="27751"/>
          </a:xfrm>
        </p:grpSpPr>
        <p:cxnSp>
          <p:nvCxnSpPr>
            <p:cNvPr id="5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684048" y="329069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4443425" y="4904684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FF000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๔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ลิตร ๔๑๐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58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665594" y="2817059"/>
            <a:ext cx="497512" cy="615401"/>
            <a:chOff x="3779665" y="2041866"/>
            <a:chExt cx="457974" cy="615401"/>
          </a:xfrm>
        </p:grpSpPr>
        <p:cxnSp>
          <p:nvCxnSpPr>
            <p:cNvPr id="59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79665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9</a:t>
              </a: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836229" y="2802726"/>
            <a:ext cx="808408" cy="617199"/>
            <a:chOff x="3480115" y="2041866"/>
            <a:chExt cx="744163" cy="626681"/>
          </a:xfrm>
        </p:grpSpPr>
        <p:cxnSp>
          <p:nvCxnSpPr>
            <p:cNvPr id="6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94300" y="2431478"/>
              <a:ext cx="325110" cy="23706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480115" y="2041866"/>
              <a:ext cx="744163" cy="5000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1000</a:t>
              </a:r>
            </a:p>
          </p:txBody>
        </p:sp>
      </p:grpSp>
      <p:sp>
        <p:nvSpPr>
          <p:cNvPr id="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0796715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54" grpId="0"/>
      <p:bldP spid="47" grpId="0"/>
      <p:bldP spid="52" grpId="0"/>
      <p:bldP spid="53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4652743"/>
              </p:ext>
            </p:extLst>
          </p:nvPr>
        </p:nvGraphicFramePr>
        <p:xfrm>
          <a:off x="4049737" y="276334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9439262"/>
              </p:ext>
            </p:extLst>
          </p:nvPr>
        </p:nvGraphicFramePr>
        <p:xfrm>
          <a:off x="4049737" y="320462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5975115"/>
              </p:ext>
            </p:extLst>
          </p:nvPr>
        </p:nvGraphicFramePr>
        <p:xfrm>
          <a:off x="4049737" y="369946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3" name="Table 2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8129915"/>
              </p:ext>
            </p:extLst>
          </p:nvPr>
        </p:nvGraphicFramePr>
        <p:xfrm>
          <a:off x="4049737" y="417432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1874693" y="1128050"/>
            <a:ext cx="8502403" cy="610876"/>
            <a:chOff x="1163494" y="981135"/>
            <a:chExt cx="8212585" cy="610876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4" y="986218"/>
              <a:ext cx="8212585" cy="605793"/>
              <a:chOff x="3555158" y="4011427"/>
              <a:chExt cx="1907762" cy="111553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518671" y="3178593"/>
                <a:ext cx="111416" cy="1777083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503643" y="1139595"/>
            <a:ext cx="6605555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8,590 มิลลิลิตร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บวก 11 ลิตร 760 มิลลิลิตร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114458" y="2337410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lvl="0" indent="0" algn="l">
              <a:spcAft>
                <a:spcPts val="1600"/>
              </a:spcAft>
              <a:buClr>
                <a:srgbClr val="252528"/>
              </a:buClr>
              <a:tabLst>
                <a:tab pos="1074738" algn="l"/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ลิตร	 มิลลิลิตร</a:t>
            </a:r>
            <a:endParaRPr lang="en-US" kern="0" dirty="0">
              <a:solidFill>
                <a:prstClr val="black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4228708" y="3671050"/>
            <a:ext cx="1944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4250174" y="4158276"/>
            <a:ext cx="1944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310589" y="249312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5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4198777" y="4616863"/>
            <a:ext cx="1944000" cy="20131"/>
            <a:chOff x="1764604" y="5115751"/>
            <a:chExt cx="2935229" cy="20131"/>
          </a:xfrm>
        </p:grpSpPr>
        <p:cxnSp>
          <p:nvCxnSpPr>
            <p:cNvPr id="196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6210878" y="305809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1329638" y="4932309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2883168" y="5055741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๒๐ ลิตร ๓๕๐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2890932" y="4490393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2" name="TextBox 11"/>
          <p:cNvSpPr txBox="1"/>
          <p:nvPr/>
        </p:nvSpPr>
        <p:spPr>
          <a:xfrm>
            <a:off x="3264820" y="418194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6443263" y="4436678"/>
            <a:ext cx="3933835" cy="569495"/>
            <a:chOff x="2892613" y="1707208"/>
            <a:chExt cx="2153666" cy="639366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29377"/>
              <a:ext cx="1960435" cy="60625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1,000 มิลลิลิตร เท่ากับ 1 ลิตร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17394" flipV="1">
            <a:off x="6068431" y="4031203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3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6846772" y="2157920"/>
            <a:ext cx="4387286" cy="1477327"/>
            <a:chOff x="2892613" y="1689607"/>
            <a:chExt cx="2153666" cy="925209"/>
          </a:xfrm>
        </p:grpSpPr>
        <p:grpSp>
          <p:nvGrpSpPr>
            <p:cNvPr id="54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56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689607"/>
              <a:ext cx="1960435" cy="92520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1,000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มล. เท่ากับ 1 ล.</a:t>
              </a: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baseline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8,590</a:t>
              </a: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 มล. เท่ากับ 8 ล. 590 มล.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58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19182370" flipV="1">
            <a:off x="6096446" y="2632638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59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6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6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6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6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6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6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6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6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7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7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1745399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7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17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22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4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4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6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6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6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96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6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2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180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280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33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12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071583" y="1395383"/>
            <a:ext cx="731963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12 ลิตร 740 มิลลิลิตร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บวก 10 ลิตร 850 มิลลิลิตร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3099391"/>
              </p:ext>
            </p:extLst>
          </p:nvPr>
        </p:nvGraphicFramePr>
        <p:xfrm>
          <a:off x="4869792" y="287128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474589"/>
              </p:ext>
            </p:extLst>
          </p:nvPr>
        </p:nvGraphicFramePr>
        <p:xfrm>
          <a:off x="4869792" y="332527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7777275"/>
              </p:ext>
            </p:extLst>
          </p:nvPr>
        </p:nvGraphicFramePr>
        <p:xfrm>
          <a:off x="4869792" y="382010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1716022"/>
              </p:ext>
            </p:extLst>
          </p:nvPr>
        </p:nvGraphicFramePr>
        <p:xfrm>
          <a:off x="4869792" y="428227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718612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4351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099563" y="3791694"/>
            <a:ext cx="187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095629" y="4278920"/>
            <a:ext cx="1872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082332" y="4724807"/>
            <a:ext cx="1872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16603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4084875" y="4289892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7725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4979112"/>
            <a:ext cx="289855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๒๓ ลิตร ๕๙๐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24445" y="1481381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4617895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144153" y="1484283"/>
            <a:ext cx="54633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35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 ลบด้วย 25,800 มิลลิลิตร เท่ากับเท่าไร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24445" y="1570281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8045972"/>
              </p:ext>
            </p:extLst>
          </p:nvPr>
        </p:nvGraphicFramePr>
        <p:xfrm>
          <a:off x="5522907" y="299594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8203923"/>
              </p:ext>
            </p:extLst>
          </p:nvPr>
        </p:nvGraphicFramePr>
        <p:xfrm>
          <a:off x="5522907" y="343723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0044756"/>
              </p:ext>
            </p:extLst>
          </p:nvPr>
        </p:nvGraphicFramePr>
        <p:xfrm>
          <a:off x="5522907" y="393206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250515" y="257001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48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701878" y="3903654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723344" y="4390880"/>
            <a:ext cx="1944000" cy="27751"/>
            <a:chOff x="1764604" y="5115751"/>
            <a:chExt cx="2935229" cy="27751"/>
          </a:xfrm>
        </p:grpSpPr>
        <p:cxnSp>
          <p:nvCxnSpPr>
            <p:cNvPr id="5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684048" y="329069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4443425" y="4904684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FF000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๙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ลิตร ๒๐๐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58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665594" y="2817059"/>
            <a:ext cx="497512" cy="615401"/>
            <a:chOff x="3779665" y="2041866"/>
            <a:chExt cx="457974" cy="615401"/>
          </a:xfrm>
        </p:grpSpPr>
        <p:cxnSp>
          <p:nvCxnSpPr>
            <p:cNvPr id="59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79665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34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836229" y="2802726"/>
            <a:ext cx="808408" cy="617199"/>
            <a:chOff x="3480115" y="2041866"/>
            <a:chExt cx="744163" cy="626681"/>
          </a:xfrm>
        </p:grpSpPr>
        <p:cxnSp>
          <p:nvCxnSpPr>
            <p:cNvPr id="6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94300" y="2431478"/>
              <a:ext cx="325110" cy="23706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480115" y="2041866"/>
              <a:ext cx="744163" cy="5000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1000</a:t>
              </a:r>
            </a:p>
          </p:txBody>
        </p:sp>
      </p:grpSp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1302500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54" grpId="0"/>
      <p:bldP spid="47" grpId="0"/>
      <p:bldP spid="52" grpId="0"/>
      <p:bldP spid="53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071583" y="1484283"/>
            <a:ext cx="738695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 ลิตร 100 มิลลิลิตร ลบด้วย 4 ลิตร 600 มิลลิลิตร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24445" y="1570281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1977942"/>
              </p:ext>
            </p:extLst>
          </p:nvPr>
        </p:nvGraphicFramePr>
        <p:xfrm>
          <a:off x="5522907" y="299594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1488637"/>
              </p:ext>
            </p:extLst>
          </p:nvPr>
        </p:nvGraphicFramePr>
        <p:xfrm>
          <a:off x="5522907" y="343723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3427584"/>
              </p:ext>
            </p:extLst>
          </p:nvPr>
        </p:nvGraphicFramePr>
        <p:xfrm>
          <a:off x="5522907" y="393206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250515" y="257001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48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701878" y="3903654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723344" y="4390880"/>
            <a:ext cx="1944000" cy="27751"/>
            <a:chOff x="1764604" y="5115751"/>
            <a:chExt cx="2935229" cy="27751"/>
          </a:xfrm>
        </p:grpSpPr>
        <p:cxnSp>
          <p:nvCxnSpPr>
            <p:cNvPr id="5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684048" y="329069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4443425" y="4904684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๕๐๐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58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665594" y="2817059"/>
            <a:ext cx="497512" cy="615401"/>
            <a:chOff x="3779665" y="2041866"/>
            <a:chExt cx="457974" cy="615401"/>
          </a:xfrm>
        </p:grpSpPr>
        <p:cxnSp>
          <p:nvCxnSpPr>
            <p:cNvPr id="59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79665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</a:t>
              </a: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821714" y="2802727"/>
            <a:ext cx="817634" cy="596839"/>
            <a:chOff x="3466754" y="2041866"/>
            <a:chExt cx="752656" cy="606008"/>
          </a:xfrm>
        </p:grpSpPr>
        <p:cxnSp>
          <p:nvCxnSpPr>
            <p:cNvPr id="6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80528" y="2431477"/>
              <a:ext cx="538882" cy="21639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466754" y="2041866"/>
              <a:ext cx="744163" cy="5000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1100</a:t>
              </a:r>
            </a:p>
          </p:txBody>
        </p:sp>
      </p:grpSp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0748570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54" grpId="0"/>
      <p:bldP spid="47" grpId="0"/>
      <p:bldP spid="52" grpId="0"/>
      <p:bldP spid="53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071583" y="1395383"/>
            <a:ext cx="50994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27,700 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มิลลิลิตร บวก 25 ลิตร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2110739"/>
              </p:ext>
            </p:extLst>
          </p:nvPr>
        </p:nvGraphicFramePr>
        <p:xfrm>
          <a:off x="4869792" y="287128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9775717"/>
              </p:ext>
            </p:extLst>
          </p:nvPr>
        </p:nvGraphicFramePr>
        <p:xfrm>
          <a:off x="4869792" y="332527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522664"/>
              </p:ext>
            </p:extLst>
          </p:nvPr>
        </p:nvGraphicFramePr>
        <p:xfrm>
          <a:off x="4869792" y="382010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718612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4351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099563" y="3791694"/>
            <a:ext cx="187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095629" y="4278920"/>
            <a:ext cx="1872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16603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7725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4979112"/>
            <a:ext cx="289855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๕๒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 ๗๐๐ มิลลิลิตร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24445" y="1481381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0468652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7" grpId="0"/>
      <p:bldP spid="154" grpId="0"/>
      <p:bldP spid="155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144153" y="1484283"/>
            <a:ext cx="540404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20,000 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มิลลิลิตร ลบด้วย 15 ลิตร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24445" y="1570281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3705071"/>
              </p:ext>
            </p:extLst>
          </p:nvPr>
        </p:nvGraphicFramePr>
        <p:xfrm>
          <a:off x="5522907" y="299594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6348124"/>
              </p:ext>
            </p:extLst>
          </p:nvPr>
        </p:nvGraphicFramePr>
        <p:xfrm>
          <a:off x="5522907" y="343723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1848508"/>
              </p:ext>
            </p:extLst>
          </p:nvPr>
        </p:nvGraphicFramePr>
        <p:xfrm>
          <a:off x="5522907" y="393206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250515" y="257001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48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701878" y="3903654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723344" y="4390880"/>
            <a:ext cx="1944000" cy="27751"/>
            <a:chOff x="1764604" y="5115751"/>
            <a:chExt cx="2935229" cy="27751"/>
          </a:xfrm>
        </p:grpSpPr>
        <p:cxnSp>
          <p:nvCxnSpPr>
            <p:cNvPr id="5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684048" y="329069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4443425" y="4904684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FF000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๕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cxnSp>
        <p:nvCxnSpPr>
          <p:cNvPr id="59" name="ตัวเชื่อมต่อตรง 73">
            <a:extLst>
              <a:ext uri="{FF2B5EF4-FFF2-40B4-BE49-F238E27FC236}">
                <a16:creationId xmlns:a16="http://schemas.microsoft.com/office/drawing/2014/main" id="{524D6F3F-66E6-4F29-A772-1787D328EA84}"/>
              </a:ext>
            </a:extLst>
          </p:cNvPr>
          <p:cNvCxnSpPr>
            <a:cxnSpLocks/>
          </p:cNvCxnSpPr>
          <p:nvPr/>
        </p:nvCxnSpPr>
        <p:spPr>
          <a:xfrm flipV="1">
            <a:off x="5809767" y="3206670"/>
            <a:ext cx="333532" cy="22579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1870063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54" grpId="0"/>
      <p:bldP spid="47" grpId="0"/>
      <p:bldP spid="52" grpId="0"/>
      <p:bldP spid="53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071583" y="1395383"/>
            <a:ext cx="627287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 ลิตร 450 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มิลลิลิตร บวก 850 มิลลิลิตร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6922481"/>
              </p:ext>
            </p:extLst>
          </p:nvPr>
        </p:nvGraphicFramePr>
        <p:xfrm>
          <a:off x="4869792" y="287128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475926"/>
              </p:ext>
            </p:extLst>
          </p:nvPr>
        </p:nvGraphicFramePr>
        <p:xfrm>
          <a:off x="4869792" y="332527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0154944"/>
              </p:ext>
            </p:extLst>
          </p:nvPr>
        </p:nvGraphicFramePr>
        <p:xfrm>
          <a:off x="4869792" y="382010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165579"/>
              </p:ext>
            </p:extLst>
          </p:nvPr>
        </p:nvGraphicFramePr>
        <p:xfrm>
          <a:off x="4869792" y="428227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718612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4351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099563" y="3791694"/>
            <a:ext cx="187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095629" y="4278920"/>
            <a:ext cx="1872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082332" y="4724807"/>
            <a:ext cx="1872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16603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4084875" y="4289892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7725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4979112"/>
            <a:ext cx="269176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๔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 ๓๐๐ มิลลิลิตร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24445" y="1481381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670479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144153" y="1484283"/>
            <a:ext cx="694613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90,000</a:t>
            </a: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มิลลิลิตร ลบด้วย 8 ลิตร 300 มิลลิลิตร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24445" y="1570281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2988799"/>
              </p:ext>
            </p:extLst>
          </p:nvPr>
        </p:nvGraphicFramePr>
        <p:xfrm>
          <a:off x="5522907" y="299594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0551565"/>
              </p:ext>
            </p:extLst>
          </p:nvPr>
        </p:nvGraphicFramePr>
        <p:xfrm>
          <a:off x="5522907" y="343723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5474637"/>
              </p:ext>
            </p:extLst>
          </p:nvPr>
        </p:nvGraphicFramePr>
        <p:xfrm>
          <a:off x="5522907" y="393206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250515" y="257001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48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701878" y="3903654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723344" y="4390880"/>
            <a:ext cx="1944000" cy="27751"/>
            <a:chOff x="1764604" y="5115751"/>
            <a:chExt cx="2935229" cy="27751"/>
          </a:xfrm>
        </p:grpSpPr>
        <p:cxnSp>
          <p:nvCxnSpPr>
            <p:cNvPr id="5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684048" y="329069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3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4443425" y="4904684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FF000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๘๑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ลิตร ๗๐๐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grpSp>
        <p:nvGrpSpPr>
          <p:cNvPr id="58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665594" y="2817059"/>
            <a:ext cx="497512" cy="615401"/>
            <a:chOff x="3779665" y="2041866"/>
            <a:chExt cx="457974" cy="615401"/>
          </a:xfrm>
        </p:grpSpPr>
        <p:cxnSp>
          <p:nvCxnSpPr>
            <p:cNvPr id="59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79665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89</a:t>
              </a: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836229" y="2802726"/>
            <a:ext cx="808408" cy="617199"/>
            <a:chOff x="3480115" y="2041866"/>
            <a:chExt cx="744163" cy="626681"/>
          </a:xfrm>
        </p:grpSpPr>
        <p:cxnSp>
          <p:nvCxnSpPr>
            <p:cNvPr id="6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94300" y="2431478"/>
              <a:ext cx="325110" cy="23706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480115" y="2041866"/>
              <a:ext cx="744163" cy="5000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1000</a:t>
              </a:r>
            </a:p>
          </p:txBody>
        </p:sp>
      </p:grpSp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041361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54" grpId="0"/>
      <p:bldP spid="47" grpId="0"/>
      <p:bldP spid="52" grpId="0"/>
      <p:bldP spid="53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129639" y="1395383"/>
            <a:ext cx="508023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15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 บวก 18,560 มิลลิลิตร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pic>
        <p:nvPicPr>
          <p:cNvPr id="108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3320865"/>
              </p:ext>
            </p:extLst>
          </p:nvPr>
        </p:nvGraphicFramePr>
        <p:xfrm>
          <a:off x="4869792" y="287128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1239958"/>
              </p:ext>
            </p:extLst>
          </p:nvPr>
        </p:nvGraphicFramePr>
        <p:xfrm>
          <a:off x="4869792" y="332527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3005482"/>
              </p:ext>
            </p:extLst>
          </p:nvPr>
        </p:nvGraphicFramePr>
        <p:xfrm>
          <a:off x="4869792" y="382010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718612" y="244535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4351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099563" y="3791694"/>
            <a:ext cx="187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095629" y="4278920"/>
            <a:ext cx="1872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30933" y="316603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3363487" y="497725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4223461" y="4979112"/>
            <a:ext cx="288572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๓๓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 ๕๖๐ มิลลิลิตร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524445" y="1481381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4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3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3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3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3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5602935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7" grpId="0"/>
      <p:bldP spid="154" grpId="0"/>
      <p:bldP spid="155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24387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82342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43361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5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9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2105346" y="1635456"/>
            <a:ext cx="741260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34 ลิตร 780 มิลลิลิตร บวก 29 ลิตร 500 มิลลิลิตร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110" name="Table 10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3272115"/>
              </p:ext>
            </p:extLst>
          </p:nvPr>
        </p:nvGraphicFramePr>
        <p:xfrm>
          <a:off x="4816471" y="311135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11" name="Table 1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2470811"/>
              </p:ext>
            </p:extLst>
          </p:nvPr>
        </p:nvGraphicFramePr>
        <p:xfrm>
          <a:off x="4816471" y="356534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12" name="Table 1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7275024"/>
              </p:ext>
            </p:extLst>
          </p:nvPr>
        </p:nvGraphicFramePr>
        <p:xfrm>
          <a:off x="4816471" y="406018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14" name="Table 1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0260755"/>
              </p:ext>
            </p:extLst>
          </p:nvPr>
        </p:nvGraphicFramePr>
        <p:xfrm>
          <a:off x="4816471" y="452234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1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665291" y="2685427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4351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18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046242" y="4031767"/>
            <a:ext cx="1872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9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042308" y="4518993"/>
            <a:ext cx="1872000" cy="27751"/>
            <a:chOff x="1764604" y="5115751"/>
            <a:chExt cx="2935229" cy="27751"/>
          </a:xfrm>
        </p:grpSpPr>
        <p:cxnSp>
          <p:nvCxnSpPr>
            <p:cNvPr id="120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2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029011" y="4964880"/>
            <a:ext cx="1872000" cy="20131"/>
            <a:chOff x="1764604" y="5115751"/>
            <a:chExt cx="2935229" cy="20131"/>
          </a:xfrm>
        </p:grpSpPr>
        <p:cxnSp>
          <p:nvCxnSpPr>
            <p:cNvPr id="123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5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6977612" y="3406107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4031554" y="4529965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3274616" y="310600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3310166" y="5144757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4170140" y="5146615"/>
            <a:ext cx="288252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๖๔ ลิตร ๒๘๐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13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71124" y="1721454"/>
            <a:ext cx="468000" cy="468000"/>
            <a:chOff x="1239484" y="1722687"/>
            <a:chExt cx="468000" cy="468000"/>
          </a:xfrm>
        </p:grpSpPr>
        <p:sp>
          <p:nvSpPr>
            <p:cNvPr id="13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4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5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6257021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117" grpId="0"/>
      <p:bldP spid="125" grpId="0"/>
      <p:bldP spid="126" grpId="0"/>
      <p:bldP spid="127" grpId="0"/>
      <p:bldP spid="128" grpId="0"/>
      <p:bldP spid="129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24387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82342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43361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5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9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2018262" y="1635456"/>
            <a:ext cx="80249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62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กิโลเมตร 358 เมตร ลบด้วย 47 กิโลเมตร 852 เมตร เท่ากับเท่าไร</a:t>
            </a:r>
          </a:p>
        </p:txBody>
      </p:sp>
      <p:grpSp>
        <p:nvGrpSpPr>
          <p:cNvPr id="13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71124" y="1721454"/>
            <a:ext cx="468000" cy="468000"/>
            <a:chOff x="1239484" y="1722687"/>
            <a:chExt cx="468000" cy="468000"/>
          </a:xfrm>
        </p:grpSpPr>
        <p:sp>
          <p:nvSpPr>
            <p:cNvPr id="13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6" name="TextBox 45"/>
          <p:cNvSpPr txBox="1"/>
          <p:nvPr/>
        </p:nvSpPr>
        <p:spPr>
          <a:xfrm>
            <a:off x="3327937" y="286592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3363487" y="490468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graphicFrame>
        <p:nvGraphicFramePr>
          <p:cNvPr id="48" name="Table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9450505"/>
              </p:ext>
            </p:extLst>
          </p:nvPr>
        </p:nvGraphicFramePr>
        <p:xfrm>
          <a:off x="5522907" y="299594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290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9" name="Table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4822366"/>
              </p:ext>
            </p:extLst>
          </p:nvPr>
        </p:nvGraphicFramePr>
        <p:xfrm>
          <a:off x="5522907" y="343723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870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0" name="Table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6263689"/>
              </p:ext>
            </p:extLst>
          </p:nvPr>
        </p:nvGraphicFramePr>
        <p:xfrm>
          <a:off x="5522907" y="393206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5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613372" y="257001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26206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ลิ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ตร</a:t>
            </a: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	มิลลิลิ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5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701878" y="3903654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723344" y="4390880"/>
            <a:ext cx="1944000" cy="27751"/>
            <a:chOff x="1764604" y="5115751"/>
            <a:chExt cx="2935229" cy="27751"/>
          </a:xfrm>
        </p:grpSpPr>
        <p:cxnSp>
          <p:nvCxnSpPr>
            <p:cNvPr id="5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684048" y="329069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7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4443425" y="4904684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srgbClr val="FF0000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๓๙ ลิตร ๔๒๐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785016" y="4557049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grpSp>
        <p:nvGrpSpPr>
          <p:cNvPr id="59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694622" y="2817059"/>
            <a:ext cx="497512" cy="615401"/>
            <a:chOff x="3846470" y="2041866"/>
            <a:chExt cx="457974" cy="615401"/>
          </a:xfrm>
        </p:grpSpPr>
        <p:cxnSp>
          <p:nvCxnSpPr>
            <p:cNvPr id="60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46470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46</a:t>
              </a:r>
            </a:p>
          </p:txBody>
        </p:sp>
      </p:grpSp>
      <p:grpSp>
        <p:nvGrpSpPr>
          <p:cNvPr id="62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952345" y="2802726"/>
            <a:ext cx="764869" cy="631714"/>
            <a:chOff x="3587000" y="2041866"/>
            <a:chExt cx="704083" cy="631714"/>
          </a:xfrm>
        </p:grpSpPr>
        <p:cxnSp>
          <p:nvCxnSpPr>
            <p:cNvPr id="63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47334" y="2445991"/>
              <a:ext cx="472076" cy="22758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587000" y="2041866"/>
              <a:ext cx="70408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1290</a:t>
              </a:r>
            </a:p>
          </p:txBody>
        </p:sp>
      </p:grpSp>
      <p:sp>
        <p:nvSpPr>
          <p:cNvPr id="6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6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6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6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6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7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7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7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7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7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7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1942425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46" grpId="0"/>
      <p:bldP spid="47" grpId="0"/>
      <p:bldP spid="51" grpId="0"/>
      <p:bldP spid="56" grpId="0"/>
      <p:bldP spid="57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53740" y="2849409"/>
            <a:ext cx="6078819" cy="1332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การหาผลบวกหรือผลลบเกี่ยวกับปริมาตรหรือความจุ ทำได้โดยนำปริมาตรหรือความจุที่เป็นหน่วยเดียวกันมาบวกหรือลบกัน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2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2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2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2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6346282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7905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0903024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3155857"/>
            <a:ext cx="5117183" cy="2296334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615586"/>
            <a:ext cx="4368386" cy="13100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คูณและการหารเกี่ยวกับปริมาตรหรือความจุ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109554" y="1636570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11.8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046904" y="274287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2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2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2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2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2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2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13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13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13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13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5769572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0401600"/>
              </p:ext>
            </p:extLst>
          </p:nvPr>
        </p:nvGraphicFramePr>
        <p:xfrm>
          <a:off x="5315724" y="271870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4519968"/>
              </p:ext>
            </p:extLst>
          </p:nvPr>
        </p:nvGraphicFramePr>
        <p:xfrm>
          <a:off x="5315724" y="315998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0055218"/>
              </p:ext>
            </p:extLst>
          </p:nvPr>
        </p:nvGraphicFramePr>
        <p:xfrm>
          <a:off x="5315724" y="365482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3" name="Table 2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0179977"/>
              </p:ext>
            </p:extLst>
          </p:nvPr>
        </p:nvGraphicFramePr>
        <p:xfrm>
          <a:off x="5315724" y="412968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2021368" y="1076780"/>
            <a:ext cx="7746527" cy="610844"/>
            <a:chOff x="1179539" y="981135"/>
            <a:chExt cx="7746527" cy="610844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79539" y="986176"/>
              <a:ext cx="7746527" cy="605803"/>
              <a:chOff x="3558882" y="4011425"/>
              <a:chExt cx="1799497" cy="111555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66401" y="3230863"/>
                <a:ext cx="111416" cy="167254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96614" y="3873878"/>
                <a:ext cx="111370" cy="386834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565582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815328" y="1101025"/>
            <a:ext cx="561895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 ลิตร 500 มิลลิลิตร คูณ 5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5404031" y="2292770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ลิตร	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5511023" y="3626410"/>
            <a:ext cx="1944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5507093" y="4113636"/>
            <a:ext cx="1944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2242749" y="2448487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5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5521006" y="4601251"/>
            <a:ext cx="1944000" cy="20131"/>
            <a:chOff x="1764604" y="5115751"/>
            <a:chExt cx="2935229" cy="20131"/>
          </a:xfrm>
        </p:grpSpPr>
        <p:cxnSp>
          <p:nvCxnSpPr>
            <p:cNvPr id="196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476865" y="3013450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261798" y="4757040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815328" y="4880472"/>
            <a:ext cx="348562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๓๒ ลิตร ๕๐๐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4156919" y="4532837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2" name="TextBox 11"/>
          <p:cNvSpPr txBox="1"/>
          <p:nvPr/>
        </p:nvSpPr>
        <p:spPr>
          <a:xfrm>
            <a:off x="4530807" y="4137308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646131" y="4458454"/>
            <a:ext cx="4008839" cy="1035409"/>
            <a:chOff x="2892613" y="1707208"/>
            <a:chExt cx="2153666" cy="1162442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29377"/>
              <a:ext cx="1960435" cy="114027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,000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มิลลิลิตร เท่ากับ 1 ลิตร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17394" flipV="1">
            <a:off x="7334418" y="3986563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5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5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6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6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6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6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9388094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7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2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4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4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6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36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46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6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6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2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88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8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03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12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554713"/>
              </p:ext>
            </p:extLst>
          </p:nvPr>
        </p:nvGraphicFramePr>
        <p:xfrm>
          <a:off x="4851268" y="3139615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1" name="Table 2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9876671"/>
              </p:ext>
            </p:extLst>
          </p:nvPr>
        </p:nvGraphicFramePr>
        <p:xfrm>
          <a:off x="4851268" y="358089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2" name="Table 2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4507592"/>
              </p:ext>
            </p:extLst>
          </p:nvPr>
        </p:nvGraphicFramePr>
        <p:xfrm>
          <a:off x="4851268" y="4075738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213" name="Table 2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2344917"/>
              </p:ext>
            </p:extLst>
          </p:nvPr>
        </p:nvGraphicFramePr>
        <p:xfrm>
          <a:off x="4851268" y="4550601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2021368" y="931638"/>
            <a:ext cx="7746527" cy="610844"/>
            <a:chOff x="1179539" y="981135"/>
            <a:chExt cx="7746527" cy="610844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79539" y="986176"/>
              <a:ext cx="7746527" cy="605803"/>
              <a:chOff x="3558882" y="4011425"/>
              <a:chExt cx="1799497" cy="111555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66401" y="3230863"/>
                <a:ext cx="111416" cy="167254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96614" y="3873878"/>
                <a:ext cx="111370" cy="386834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565582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815328" y="955883"/>
            <a:ext cx="561895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10,900 มิลลิลิตร คูณ 8 เท่ากับกี่ลิตร กี่มิลลิลิตร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939575" y="2713683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ลิตร	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86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4944969" y="4047323"/>
            <a:ext cx="2016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4941039" y="4534549"/>
            <a:ext cx="2016000" cy="27751"/>
            <a:chOff x="1764604" y="5115751"/>
            <a:chExt cx="2935229" cy="27751"/>
          </a:xfrm>
        </p:grpSpPr>
        <p:cxnSp>
          <p:nvCxnSpPr>
            <p:cNvPr id="188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778293" y="2869400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5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4940437" y="5022164"/>
            <a:ext cx="2016000" cy="20131"/>
            <a:chOff x="1764604" y="5115751"/>
            <a:chExt cx="2935229" cy="20131"/>
          </a:xfrm>
        </p:grpSpPr>
        <p:cxnSp>
          <p:nvCxnSpPr>
            <p:cNvPr id="196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7012409" y="3434363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1797342" y="5250523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350872" y="5301385"/>
            <a:ext cx="3485629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๘๗ ลิตร</a:t>
            </a:r>
            <a:r>
              <a:rPr kumimoji="0" lang="th-TH" sz="30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๒๐๐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208" name="Google Shape;1202;p41">
            <a:extLst>
              <a:ext uri="{FF2B5EF4-FFF2-40B4-BE49-F238E27FC236}">
                <a16:creationId xmlns:a16="http://schemas.microsoft.com/office/drawing/2014/main" id="{A79B3A4A-0574-45E4-9A3B-A899C049C070}"/>
              </a:ext>
            </a:extLst>
          </p:cNvPr>
          <p:cNvSpPr/>
          <p:nvPr/>
        </p:nvSpPr>
        <p:spPr>
          <a:xfrm>
            <a:off x="3692463" y="4953750"/>
            <a:ext cx="949875" cy="658275"/>
          </a:xfrm>
          <a:custGeom>
            <a:avLst/>
            <a:gdLst/>
            <a:ahLst/>
            <a:cxnLst/>
            <a:rect l="l" t="t" r="r" b="b"/>
            <a:pathLst>
              <a:path w="37995" h="26331" extrusionOk="0">
                <a:moveTo>
                  <a:pt x="250" y="26331"/>
                </a:moveTo>
                <a:cubicBezTo>
                  <a:pt x="250" y="19673"/>
                  <a:pt x="11529" y="10574"/>
                  <a:pt x="5819" y="7149"/>
                </a:cubicBezTo>
                <a:cubicBezTo>
                  <a:pt x="4313" y="6246"/>
                  <a:pt x="1344" y="5887"/>
                  <a:pt x="559" y="7458"/>
                </a:cubicBezTo>
                <a:cubicBezTo>
                  <a:pt x="-226" y="9029"/>
                  <a:pt x="-106" y="11257"/>
                  <a:pt x="869" y="12718"/>
                </a:cubicBezTo>
                <a:cubicBezTo>
                  <a:pt x="3078" y="16030"/>
                  <a:pt x="8360" y="16560"/>
                  <a:pt x="12316" y="16121"/>
                </a:cubicBezTo>
                <a:cubicBezTo>
                  <a:pt x="16831" y="15620"/>
                  <a:pt x="17767" y="8814"/>
                  <a:pt x="20979" y="5602"/>
                </a:cubicBezTo>
                <a:cubicBezTo>
                  <a:pt x="25156" y="1425"/>
                  <a:pt x="32390" y="-1214"/>
                  <a:pt x="37995" y="652"/>
                </a:cubicBezTo>
              </a:path>
            </a:pathLst>
          </a:custGeom>
          <a:noFill/>
          <a:ln w="19050" cap="flat" cmpd="sng">
            <a:solidFill>
              <a:srgbClr val="80C19C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2" name="TextBox 11"/>
          <p:cNvSpPr txBox="1"/>
          <p:nvPr/>
        </p:nvSpPr>
        <p:spPr>
          <a:xfrm>
            <a:off x="4066351" y="4558221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grpSp>
        <p:nvGrpSpPr>
          <p:cNvPr id="216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181676" y="4879367"/>
            <a:ext cx="3979810" cy="1035410"/>
            <a:chOff x="2892613" y="1707208"/>
            <a:chExt cx="2153666" cy="1162443"/>
          </a:xfrm>
        </p:grpSpPr>
        <p:grpSp>
          <p:nvGrpSpPr>
            <p:cNvPr id="217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8"/>
              <a:ext cx="2153666" cy="639366"/>
              <a:chOff x="1518475" y="3221786"/>
              <a:chExt cx="8815865" cy="3026099"/>
            </a:xfrm>
          </p:grpSpPr>
          <p:sp>
            <p:nvSpPr>
              <p:cNvPr id="21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20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8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29377"/>
              <a:ext cx="1960435" cy="114027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1,000 มิลลิลิตร เท่ากับ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1 ลิตร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221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17394" flipV="1">
            <a:off x="6869962" y="4407476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222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3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2859945" y="1759171"/>
            <a:ext cx="6266488" cy="791135"/>
            <a:chOff x="2892613" y="1707209"/>
            <a:chExt cx="2124146" cy="681653"/>
          </a:xfrm>
        </p:grpSpPr>
        <p:grpSp>
          <p:nvGrpSpPr>
            <p:cNvPr id="54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9"/>
              <a:ext cx="2124146" cy="614354"/>
              <a:chOff x="1518475" y="3221786"/>
              <a:chExt cx="8695033" cy="2907716"/>
            </a:xfrm>
          </p:grpSpPr>
          <p:sp>
            <p:nvSpPr>
              <p:cNvPr id="56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492096" y="408090"/>
                <a:ext cx="2826978" cy="8615846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66894"/>
              <a:ext cx="1960435" cy="62196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10,900 มิลลิลิตร เท่ากับ 10 ลิตร 900 มิลลิลิตร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5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5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6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6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6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6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6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6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6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6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144742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9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7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12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2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24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4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2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6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6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6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20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86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96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2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80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18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23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198" grpId="0"/>
      <p:bldP spid="205" grpId="0"/>
      <p:bldP spid="12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55222" y="1544173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 คูณ 1 ลิตร 750 มิลลิลิตร เท่ากับเท่าไร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0850285"/>
              </p:ext>
            </p:extLst>
          </p:nvPr>
        </p:nvGraphicFramePr>
        <p:xfrm>
          <a:off x="3142112" y="322301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6238591"/>
              </p:ext>
            </p:extLst>
          </p:nvPr>
        </p:nvGraphicFramePr>
        <p:xfrm>
          <a:off x="3142112" y="3676997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1707483"/>
              </p:ext>
            </p:extLst>
          </p:nvPr>
        </p:nvGraphicFramePr>
        <p:xfrm>
          <a:off x="3142112" y="417183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8294573"/>
              </p:ext>
            </p:extLst>
          </p:nvPr>
        </p:nvGraphicFramePr>
        <p:xfrm>
          <a:off x="3142112" y="463399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332016" y="2797081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337411" y="4143421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320779" y="4630647"/>
            <a:ext cx="1944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307482" y="5076534"/>
            <a:ext cx="1944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03253" y="3517761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2357195" y="4641619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600257" y="321765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635807" y="525641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495781" y="5258269"/>
            <a:ext cx="285366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๑๐ ลิตร ๕๐๐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19052" y="1621324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73339" y="1529796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5,600 มิลลิลิตร คูณ 9 เท่ากับกี่ลิตร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กี่มิลลิลิตร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8873054"/>
              </p:ext>
            </p:extLst>
          </p:nvPr>
        </p:nvGraphicFramePr>
        <p:xfrm>
          <a:off x="8271548" y="320863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6" name="Table 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3336612"/>
              </p:ext>
            </p:extLst>
          </p:nvPr>
        </p:nvGraphicFramePr>
        <p:xfrm>
          <a:off x="8271548" y="3662620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7" name="Table 4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0753306"/>
              </p:ext>
            </p:extLst>
          </p:nvPr>
        </p:nvGraphicFramePr>
        <p:xfrm>
          <a:off x="8271548" y="415745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8" name="Table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4377208"/>
              </p:ext>
            </p:extLst>
          </p:nvPr>
        </p:nvGraphicFramePr>
        <p:xfrm>
          <a:off x="8271548" y="4619622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49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8345340" y="2782704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lvl="0" indent="0" algn="l">
              <a:spcAft>
                <a:spcPts val="1600"/>
              </a:spcAft>
              <a:buClr>
                <a:srgbClr val="252528"/>
              </a:buClr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ลิตร	มิลลิลิตร</a:t>
            </a:r>
            <a:endParaRPr lang="en-US" kern="0" dirty="0">
              <a:solidFill>
                <a:srgbClr val="FF0000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cxnSp>
        <p:nvCxnSpPr>
          <p:cNvPr id="50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8466847" y="4129044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8450215" y="4616270"/>
            <a:ext cx="1944000" cy="27751"/>
            <a:chOff x="1764604" y="5115751"/>
            <a:chExt cx="2935229" cy="27751"/>
          </a:xfrm>
        </p:grpSpPr>
        <p:cxnSp>
          <p:nvCxnSpPr>
            <p:cNvPr id="52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8436918" y="5062157"/>
            <a:ext cx="1944000" cy="20131"/>
            <a:chOff x="1764604" y="5115751"/>
            <a:chExt cx="2935229" cy="20131"/>
          </a:xfrm>
        </p:grpSpPr>
        <p:cxnSp>
          <p:nvCxnSpPr>
            <p:cNvPr id="55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10432689" y="3503384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7486631" y="4627242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6729693" y="320327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6765243" y="5242034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625217" y="5243892"/>
            <a:ext cx="286649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๕๐ ลิตร ๔๐๐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79116" y="1606947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65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rot="5400000" flipH="1">
            <a:off x="3998824" y="3686560"/>
            <a:ext cx="4176000" cy="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sp>
        <p:nvSpPr>
          <p:cNvPr id="6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6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7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7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7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7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7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7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9946017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  <p:bldP spid="49" grpId="0"/>
      <p:bldP spid="57" grpId="0"/>
      <p:bldP spid="58" grpId="0"/>
      <p:bldP spid="59" grpId="0"/>
      <p:bldP spid="60" grpId="0"/>
      <p:bldP spid="61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roup 59"/>
          <p:cNvGrpSpPr/>
          <p:nvPr/>
        </p:nvGrpSpPr>
        <p:grpSpPr>
          <a:xfrm>
            <a:off x="4615482" y="3074308"/>
            <a:ext cx="2220710" cy="372168"/>
            <a:chOff x="6811148" y="2979136"/>
            <a:chExt cx="2220710" cy="372168"/>
          </a:xfrm>
        </p:grpSpPr>
        <p:cxnSp>
          <p:nvCxnSpPr>
            <p:cNvPr id="6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Arc 6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3107194"/>
              </p:ext>
            </p:extLst>
          </p:nvPr>
        </p:nvGraphicFramePr>
        <p:xfrm>
          <a:off x="4723297" y="3473675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7" name="Table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6382126"/>
              </p:ext>
            </p:extLst>
          </p:nvPr>
        </p:nvGraphicFramePr>
        <p:xfrm>
          <a:off x="4723297" y="2986072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2019834" y="1060014"/>
            <a:ext cx="7782407" cy="610860"/>
            <a:chOff x="1163492" y="981135"/>
            <a:chExt cx="7517131" cy="610860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2" y="986197"/>
              <a:ext cx="7517131" cy="605798"/>
              <a:chOff x="3555158" y="4011426"/>
              <a:chExt cx="1746210" cy="111554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37895" y="3259369"/>
                <a:ext cx="111416" cy="161553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387530" y="1071559"/>
            <a:ext cx="629349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4 ลิตร 200 มิลลิลิเตร หารด้วย 3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542911" y="2487750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937737" y="2128746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1937737" y="5178230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491267" y="5185550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๑ ลิตร ๔๐๐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4461915" y="3001777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3</a:t>
            </a:r>
          </a:p>
        </p:txBody>
      </p:sp>
      <p:grpSp>
        <p:nvGrpSpPr>
          <p:cNvPr id="61" name="Group 60"/>
          <p:cNvGrpSpPr/>
          <p:nvPr/>
        </p:nvGrpSpPr>
        <p:grpSpPr>
          <a:xfrm>
            <a:off x="5005281" y="3908853"/>
            <a:ext cx="1800000" cy="31299"/>
            <a:chOff x="7665492" y="4183383"/>
            <a:chExt cx="325618" cy="31299"/>
          </a:xfrm>
        </p:grpSpPr>
        <p:cxnSp>
          <p:nvCxnSpPr>
            <p:cNvPr id="62" name="Straight Connector 6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362652" y="2295091"/>
            <a:ext cx="3885921" cy="1477328"/>
            <a:chOff x="2924488" y="1729377"/>
            <a:chExt cx="2173716" cy="778640"/>
          </a:xfrm>
        </p:grpSpPr>
        <p:grpSp>
          <p:nvGrpSpPr>
            <p:cNvPr id="42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44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5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3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2934329" y="1729377"/>
              <a:ext cx="2163875" cy="77864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ล.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เท่ากับ 1,000 มล.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รวมกับ 200 มล. เป็น </a:t>
              </a: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1,200 มล.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46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19123332" flipV="1">
            <a:off x="6571432" y="2859156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47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2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937876" y="2802115"/>
            <a:ext cx="707744" cy="611277"/>
            <a:chOff x="3733111" y="2041866"/>
            <a:chExt cx="651499" cy="611277"/>
          </a:xfrm>
        </p:grpSpPr>
        <p:cxnSp>
          <p:nvCxnSpPr>
            <p:cNvPr id="53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26663" y="2401143"/>
              <a:ext cx="497086" cy="252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33111" y="2041866"/>
              <a:ext cx="651499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1200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55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1761329" y="3496472"/>
            <a:ext cx="2421906" cy="1111964"/>
            <a:chOff x="2924488" y="1729377"/>
            <a:chExt cx="2121790" cy="617200"/>
          </a:xfrm>
        </p:grpSpPr>
        <p:grpSp>
          <p:nvGrpSpPr>
            <p:cNvPr id="56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5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6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7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31126" y="1729377"/>
              <a:ext cx="1955062" cy="56374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4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หารด้วย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3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baseline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ได้</a:t>
              </a: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 1 เศษ </a:t>
              </a: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1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grpSp>
        <p:nvGrpSpPr>
          <p:cNvPr id="68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537736" flipV="1">
            <a:off x="4172523" y="3766354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69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7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7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7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8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8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8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337462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7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2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2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2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2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2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9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9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910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96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205" grpId="0"/>
      <p:bldP spid="58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roup 59"/>
          <p:cNvGrpSpPr/>
          <p:nvPr/>
        </p:nvGrpSpPr>
        <p:grpSpPr>
          <a:xfrm>
            <a:off x="4615482" y="3277506"/>
            <a:ext cx="2220710" cy="372168"/>
            <a:chOff x="6811148" y="2979136"/>
            <a:chExt cx="2220710" cy="372168"/>
          </a:xfrm>
        </p:grpSpPr>
        <p:cxnSp>
          <p:nvCxnSpPr>
            <p:cNvPr id="6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Arc 6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7997618"/>
              </p:ext>
            </p:extLst>
          </p:nvPr>
        </p:nvGraphicFramePr>
        <p:xfrm>
          <a:off x="4723297" y="3676873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7" name="Table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7609500"/>
              </p:ext>
            </p:extLst>
          </p:nvPr>
        </p:nvGraphicFramePr>
        <p:xfrm>
          <a:off x="4723297" y="3189270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2019834" y="668128"/>
            <a:ext cx="7782407" cy="610860"/>
            <a:chOff x="1163492" y="981135"/>
            <a:chExt cx="7517131" cy="610860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2" y="986197"/>
              <a:ext cx="7517131" cy="605798"/>
              <a:chOff x="3555158" y="4011426"/>
              <a:chExt cx="1746210" cy="111554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37895" y="3259369"/>
                <a:ext cx="111416" cy="161553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387530" y="679673"/>
            <a:ext cx="629349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85,600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มิลลิลิตร หารด้วย 8 เท่ากับกี่ลิตร กี่มิลลิลิตร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542911" y="2690948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937737" y="2331944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1937737" y="5381428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491267" y="5388748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๑๐ ลิตร ๗๐๐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4461915" y="3204975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</a:t>
            </a:r>
          </a:p>
        </p:txBody>
      </p:sp>
      <p:grpSp>
        <p:nvGrpSpPr>
          <p:cNvPr id="61" name="Group 60"/>
          <p:cNvGrpSpPr/>
          <p:nvPr/>
        </p:nvGrpSpPr>
        <p:grpSpPr>
          <a:xfrm>
            <a:off x="5005281" y="4112051"/>
            <a:ext cx="1800000" cy="31299"/>
            <a:chOff x="7665492" y="4183383"/>
            <a:chExt cx="325618" cy="31299"/>
          </a:xfrm>
        </p:grpSpPr>
        <p:cxnSp>
          <p:nvCxnSpPr>
            <p:cNvPr id="62" name="Straight Connector 6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7362652" y="2498289"/>
            <a:ext cx="4060091" cy="1477328"/>
            <a:chOff x="2924488" y="1729377"/>
            <a:chExt cx="2173716" cy="778640"/>
          </a:xfrm>
        </p:grpSpPr>
        <p:grpSp>
          <p:nvGrpSpPr>
            <p:cNvPr id="42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44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5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3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2934329" y="1729377"/>
              <a:ext cx="2163875" cy="77864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ล. 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เท่ากับ 5,000 มล.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รวมกับ 600 มล. เป็น </a:t>
              </a: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,600 มล.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46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19123332" flipV="1">
            <a:off x="6571432" y="3062354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47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2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721858" y="3005313"/>
            <a:ext cx="909249" cy="611277"/>
            <a:chOff x="3534259" y="2041866"/>
            <a:chExt cx="836990" cy="611277"/>
          </a:xfrm>
        </p:grpSpPr>
        <p:cxnSp>
          <p:nvCxnSpPr>
            <p:cNvPr id="53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26663" y="2401143"/>
              <a:ext cx="497086" cy="252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534259" y="2041866"/>
              <a:ext cx="836990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5600</a:t>
              </a:r>
            </a:p>
          </p:txBody>
        </p:sp>
      </p:grpSp>
      <p:grpSp>
        <p:nvGrpSpPr>
          <p:cNvPr id="55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1761329" y="3699670"/>
            <a:ext cx="2421906" cy="1111964"/>
            <a:chOff x="2924488" y="1729377"/>
            <a:chExt cx="2121790" cy="617200"/>
          </a:xfrm>
        </p:grpSpPr>
        <p:grpSp>
          <p:nvGrpSpPr>
            <p:cNvPr id="56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924488" y="1730182"/>
              <a:ext cx="2121790" cy="616395"/>
              <a:chOff x="1648958" y="3330513"/>
              <a:chExt cx="8685382" cy="2917372"/>
            </a:xfrm>
          </p:grpSpPr>
          <p:sp>
            <p:nvSpPr>
              <p:cNvPr id="59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551193" y="428278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6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612931" y="526476"/>
                <a:ext cx="2826971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7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31126" y="1729377"/>
              <a:ext cx="1955062" cy="56374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85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หารด้วย 8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ได้ 10 เศษ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</a:t>
              </a:r>
              <a:r>
                <a:rPr lang="th-TH" sz="3000" kern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5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68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537736" flipV="1">
            <a:off x="4172523" y="3969552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69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0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9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2804632" y="1436505"/>
            <a:ext cx="6266488" cy="713027"/>
            <a:chOff x="2892613" y="1707209"/>
            <a:chExt cx="2124146" cy="614354"/>
          </a:xfrm>
        </p:grpSpPr>
        <p:grpSp>
          <p:nvGrpSpPr>
            <p:cNvPr id="50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3" y="1707209"/>
              <a:ext cx="2124146" cy="614354"/>
              <a:chOff x="1518475" y="3221786"/>
              <a:chExt cx="8695033" cy="2907716"/>
            </a:xfrm>
          </p:grpSpPr>
          <p:sp>
            <p:nvSpPr>
              <p:cNvPr id="72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4420710" y="319551"/>
                <a:ext cx="281137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3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4492096" y="408090"/>
                <a:ext cx="2826978" cy="8615846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1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66894"/>
              <a:ext cx="1960435" cy="477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3000" kern="0" dirty="0">
                  <a:solidFill>
                    <a:srgbClr val="E7E6E6">
                      <a:lumMod val="25000"/>
                    </a:srgbClr>
                  </a:solidFill>
                  <a:latin typeface="CmPrasanmit" panose="02000000000000000000" pitchFamily="2" charset="-34"/>
                  <a:cs typeface="CmPrasanmit" panose="02000000000000000000" pitchFamily="2" charset="-34"/>
                  <a:sym typeface="Comfortaa"/>
                </a:rPr>
                <a:t>85,600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มิลลิลิตร เท่ากับ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85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ลิตร 600 มิลลิลิตร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7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7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7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7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7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7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8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8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8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8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528549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9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5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2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17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2200"/>
                            </p:stCondLst>
                            <p:childTnLst>
                              <p:par>
                                <p:cTn id="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2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52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62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72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9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99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11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16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205" grpId="0"/>
      <p:bldP spid="58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5471857"/>
              </p:ext>
            </p:extLst>
          </p:nvPr>
        </p:nvGraphicFramePr>
        <p:xfrm>
          <a:off x="7958230" y="3555726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623573" y="1660285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 ลิตร หารด้วย 5 เท่ากับกี่ลิตร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กี่มิลลิลิตร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76434" y="1746283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82157" y="1668428"/>
            <a:ext cx="43027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26 ลิตร 400 มิลลิลิตร หารด้วย 4 เท่ากับเท่าไร</a:t>
            </a: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335018" y="1754426"/>
            <a:ext cx="468000" cy="468000"/>
            <a:chOff x="1239484" y="1722687"/>
            <a:chExt cx="4680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</a:p>
          </p:txBody>
        </p:sp>
      </p:grpSp>
      <p:graphicFrame>
        <p:nvGraphicFramePr>
          <p:cNvPr id="48" name="Table 4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3767190"/>
              </p:ext>
            </p:extLst>
          </p:nvPr>
        </p:nvGraphicFramePr>
        <p:xfrm>
          <a:off x="3182588" y="3979829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49" name="Table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1266926"/>
              </p:ext>
            </p:extLst>
          </p:nvPr>
        </p:nvGraphicFramePr>
        <p:xfrm>
          <a:off x="3182588" y="3492226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50" name="Group 49"/>
          <p:cNvGrpSpPr/>
          <p:nvPr/>
        </p:nvGrpSpPr>
        <p:grpSpPr>
          <a:xfrm>
            <a:off x="2842546" y="3609037"/>
            <a:ext cx="2364710" cy="372168"/>
            <a:chOff x="6811148" y="2979136"/>
            <a:chExt cx="2364710" cy="372168"/>
          </a:xfrm>
        </p:grpSpPr>
        <p:cxnSp>
          <p:nvCxnSpPr>
            <p:cNvPr id="51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21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Arc 51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3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697405" y="300660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449263" algn="l"/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 ลิตร	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2732520" y="350793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</a:p>
        </p:txBody>
      </p:sp>
      <p:grpSp>
        <p:nvGrpSpPr>
          <p:cNvPr id="55" name="Group 54"/>
          <p:cNvGrpSpPr/>
          <p:nvPr/>
        </p:nvGrpSpPr>
        <p:grpSpPr>
          <a:xfrm>
            <a:off x="3273469" y="4429521"/>
            <a:ext cx="1974837" cy="45813"/>
            <a:chOff x="7667110" y="4183383"/>
            <a:chExt cx="324769" cy="45813"/>
          </a:xfrm>
        </p:grpSpPr>
        <p:cxnSp>
          <p:nvCxnSpPr>
            <p:cNvPr id="56" name="Straight Connector 5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/>
            <p:cNvCxnSpPr/>
            <p:nvPr/>
          </p:nvCxnSpPr>
          <p:spPr>
            <a:xfrm>
              <a:off x="7667879" y="4229196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TextBox 57"/>
          <p:cNvSpPr txBox="1"/>
          <p:nvPr/>
        </p:nvSpPr>
        <p:spPr>
          <a:xfrm>
            <a:off x="1648423" y="2882334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683973" y="470337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0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2431605" y="479996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๑ ลิตร ๖๐๐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7850415" y="3643962"/>
            <a:ext cx="2220710" cy="372168"/>
            <a:chOff x="6811148" y="2979136"/>
            <a:chExt cx="2220710" cy="372168"/>
          </a:xfrm>
        </p:grpSpPr>
        <p:cxnSp>
          <p:nvCxnSpPr>
            <p:cNvPr id="6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Arc 6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7586234"/>
              </p:ext>
            </p:extLst>
          </p:nvPr>
        </p:nvGraphicFramePr>
        <p:xfrm>
          <a:off x="7958230" y="4043329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66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777844" y="300660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lvl="0" indent="0" algn="l">
              <a:spcAft>
                <a:spcPts val="1600"/>
              </a:spcAft>
              <a:buClr>
                <a:srgbClr val="252528"/>
              </a:buClr>
              <a:tabLst>
                <a:tab pos="449263" algn="l"/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 ลิตร   มิลลิลิตร</a:t>
            </a:r>
            <a:endParaRPr lang="en-US" sz="3600" kern="0" dirty="0">
              <a:solidFill>
                <a:srgbClr val="FF0000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7696848" y="357143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8" name="Group 67"/>
          <p:cNvGrpSpPr/>
          <p:nvPr/>
        </p:nvGrpSpPr>
        <p:grpSpPr>
          <a:xfrm>
            <a:off x="8240214" y="4478507"/>
            <a:ext cx="1800000" cy="31299"/>
            <a:chOff x="7665492" y="4183383"/>
            <a:chExt cx="325618" cy="31299"/>
          </a:xfrm>
        </p:grpSpPr>
        <p:cxnSp>
          <p:nvCxnSpPr>
            <p:cNvPr id="69" name="Straight Connector 6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1" name="TextBox 70"/>
          <p:cNvSpPr txBox="1"/>
          <p:nvPr/>
        </p:nvSpPr>
        <p:spPr>
          <a:xfrm>
            <a:off x="6760347" y="474262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2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507979" y="483921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๖ ลิตร ๖๐๐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6808512" y="2847273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pSp>
        <p:nvGrpSpPr>
          <p:cNvPr id="74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4587816" y="3310618"/>
            <a:ext cx="746671" cy="615401"/>
            <a:chOff x="3670556" y="2041866"/>
            <a:chExt cx="687332" cy="615401"/>
          </a:xfrm>
        </p:grpSpPr>
        <p:cxnSp>
          <p:nvCxnSpPr>
            <p:cNvPr id="75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0556" y="2041866"/>
              <a:ext cx="687332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3000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77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9197585" y="3315438"/>
            <a:ext cx="745228" cy="667471"/>
            <a:chOff x="3606750" y="1969296"/>
            <a:chExt cx="686004" cy="667471"/>
          </a:xfrm>
        </p:grpSpPr>
        <p:cxnSp>
          <p:nvCxnSpPr>
            <p:cNvPr id="78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0466" y="2416963"/>
              <a:ext cx="452305" cy="2198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06750" y="1969296"/>
              <a:ext cx="68600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2400</a:t>
              </a:r>
            </a:p>
          </p:txBody>
        </p:sp>
      </p:grpSp>
      <p:cxnSp>
        <p:nvCxnSpPr>
          <p:cNvPr id="80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6064758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sp>
        <p:nvSpPr>
          <p:cNvPr id="8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8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8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8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8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8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9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9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9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9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6214089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  <p:bldP spid="54" grpId="0"/>
      <p:bldP spid="58" grpId="0"/>
      <p:bldP spid="59" grpId="0"/>
      <p:bldP spid="60" grpId="0"/>
      <p:bldP spid="66" grpId="0"/>
      <p:bldP spid="67" grpId="0"/>
      <p:bldP spid="71" grpId="0"/>
      <p:bldP spid="72" grpId="0"/>
      <p:bldP spid="73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4755260"/>
              </p:ext>
            </p:extLst>
          </p:nvPr>
        </p:nvGraphicFramePr>
        <p:xfrm>
          <a:off x="4793032" y="3338183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3109406" y="1754743"/>
            <a:ext cx="6658708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40,800 มิลลิลิตร หารด้วย 3 เท่ากับกี่ลิตร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กี่มิลลิลิตร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5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562267" y="1840741"/>
            <a:ext cx="468000" cy="468000"/>
            <a:chOff x="1239484" y="1722687"/>
            <a:chExt cx="468000" cy="468000"/>
          </a:xfrm>
        </p:grpSpPr>
        <p:sp>
          <p:nvSpPr>
            <p:cNvPr id="46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4685217" y="3426419"/>
            <a:ext cx="2220710" cy="372168"/>
            <a:chOff x="6811148" y="2979136"/>
            <a:chExt cx="2220710" cy="372168"/>
          </a:xfrm>
        </p:grpSpPr>
        <p:cxnSp>
          <p:nvCxnSpPr>
            <p:cNvPr id="6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Arc 6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5132355"/>
              </p:ext>
            </p:extLst>
          </p:nvPr>
        </p:nvGraphicFramePr>
        <p:xfrm>
          <a:off x="4793032" y="3825786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66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612646" y="278906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449263" algn="l"/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ลิตร   มิลลิลิตร</a:t>
            </a:r>
            <a:endParaRPr kumimoji="0" lang="en-US" sz="3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4531650" y="3353888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8" name="Group 67"/>
          <p:cNvGrpSpPr/>
          <p:nvPr/>
        </p:nvGrpSpPr>
        <p:grpSpPr>
          <a:xfrm>
            <a:off x="5075016" y="4260964"/>
            <a:ext cx="1800000" cy="31299"/>
            <a:chOff x="7665492" y="4183383"/>
            <a:chExt cx="325618" cy="31299"/>
          </a:xfrm>
        </p:grpSpPr>
        <p:cxnSp>
          <p:nvCxnSpPr>
            <p:cNvPr id="69" name="Straight Connector 6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1" name="TextBox 70"/>
          <p:cNvSpPr txBox="1"/>
          <p:nvPr/>
        </p:nvSpPr>
        <p:spPr>
          <a:xfrm>
            <a:off x="3595149" y="4525083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2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342781" y="4621668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๑๓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ลิตร ๖๐๐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3643314" y="262973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pSp>
        <p:nvGrpSpPr>
          <p:cNvPr id="77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032387" y="3097895"/>
            <a:ext cx="745228" cy="667471"/>
            <a:chOff x="3606750" y="1969296"/>
            <a:chExt cx="686004" cy="667471"/>
          </a:xfrm>
        </p:grpSpPr>
        <p:cxnSp>
          <p:nvCxnSpPr>
            <p:cNvPr id="78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0466" y="2416963"/>
              <a:ext cx="452305" cy="2198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06750" y="1969296"/>
              <a:ext cx="68600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18</a:t>
              </a: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00</a:t>
              </a:r>
            </a:p>
          </p:txBody>
        </p:sp>
      </p:grpSp>
      <p:sp>
        <p:nvSpPr>
          <p:cNvPr id="81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8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8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8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8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86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9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9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9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9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111633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/>
      <p:bldP spid="67" grpId="0"/>
      <p:bldP spid="71" grpId="0"/>
      <p:bldP spid="72" grpId="0"/>
      <p:bldP spid="73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roup 59"/>
          <p:cNvGrpSpPr/>
          <p:nvPr/>
        </p:nvGrpSpPr>
        <p:grpSpPr>
          <a:xfrm>
            <a:off x="4615482" y="3277506"/>
            <a:ext cx="2220710" cy="372168"/>
            <a:chOff x="6811148" y="2979136"/>
            <a:chExt cx="2220710" cy="372168"/>
          </a:xfrm>
        </p:grpSpPr>
        <p:cxnSp>
          <p:nvCxnSpPr>
            <p:cNvPr id="64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Arc 64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6682825"/>
              </p:ext>
            </p:extLst>
          </p:nvPr>
        </p:nvGraphicFramePr>
        <p:xfrm>
          <a:off x="4723297" y="3676873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7" name="Table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0534107"/>
              </p:ext>
            </p:extLst>
          </p:nvPr>
        </p:nvGraphicFramePr>
        <p:xfrm>
          <a:off x="4723297" y="3189270"/>
          <a:ext cx="1908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" name="Group 5"/>
          <p:cNvGrpSpPr/>
          <p:nvPr/>
        </p:nvGrpSpPr>
        <p:grpSpPr>
          <a:xfrm>
            <a:off x="2019834" y="1190640"/>
            <a:ext cx="7782407" cy="610860"/>
            <a:chOff x="1163492" y="981135"/>
            <a:chExt cx="7517131" cy="610860"/>
          </a:xfrm>
        </p:grpSpPr>
        <p:grpSp>
          <p:nvGrpSpPr>
            <p:cNvPr id="153" name="Google Shape;3831;p61">
              <a:extLst>
                <a:ext uri="{FF2B5EF4-FFF2-40B4-BE49-F238E27FC236}">
                  <a16:creationId xmlns:a16="http://schemas.microsoft.com/office/drawing/2014/main" id="{B2A6381B-7602-42EB-9D17-E5AAB4FE7C2B}"/>
                </a:ext>
              </a:extLst>
            </p:cNvPr>
            <p:cNvGrpSpPr/>
            <p:nvPr/>
          </p:nvGrpSpPr>
          <p:grpSpPr>
            <a:xfrm>
              <a:off x="1163492" y="986197"/>
              <a:ext cx="7517131" cy="605798"/>
              <a:chOff x="3555158" y="4011426"/>
              <a:chExt cx="1746210" cy="111554"/>
            </a:xfrm>
          </p:grpSpPr>
          <p:sp>
            <p:nvSpPr>
              <p:cNvPr id="154" name="Google Shape;3832;p61">
                <a:extLst>
                  <a:ext uri="{FF2B5EF4-FFF2-40B4-BE49-F238E27FC236}">
                    <a16:creationId xmlns:a16="http://schemas.microsoft.com/office/drawing/2014/main" id="{8CB0AA6E-9AF0-495C-B1DC-5375D43F7A8E}"/>
                  </a:ext>
                </a:extLst>
              </p:cNvPr>
              <p:cNvSpPr/>
              <p:nvPr/>
            </p:nvSpPr>
            <p:spPr>
              <a:xfrm rot="16200000">
                <a:off x="4437895" y="3259369"/>
                <a:ext cx="111416" cy="1615530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FFAD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5" name="Google Shape;3833;p61">
                <a:extLst>
                  <a:ext uri="{FF2B5EF4-FFF2-40B4-BE49-F238E27FC236}">
                    <a16:creationId xmlns:a16="http://schemas.microsoft.com/office/drawing/2014/main" id="{9331D578-ADBE-4E01-BD4B-47E4635D0525}"/>
                  </a:ext>
                </a:extLst>
              </p:cNvPr>
              <p:cNvSpPr/>
              <p:nvPr/>
            </p:nvSpPr>
            <p:spPr>
              <a:xfrm rot="5400000" flipH="1">
                <a:off x="3666727" y="3900041"/>
                <a:ext cx="111370" cy="334508"/>
              </a:xfrm>
              <a:prstGeom prst="round2SameRect">
                <a:avLst>
                  <a:gd name="adj1" fmla="val 50000"/>
                  <a:gd name="adj2" fmla="val 50000"/>
                </a:avLst>
              </a:prstGeom>
              <a:solidFill>
                <a:srgbClr val="CC3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56" name="Google Shape;3842;p61">
              <a:extLst>
                <a:ext uri="{FF2B5EF4-FFF2-40B4-BE49-F238E27FC236}">
                  <a16:creationId xmlns:a16="http://schemas.microsoft.com/office/drawing/2014/main" id="{AECBEA31-D230-4D88-B360-F95F0D11B167}"/>
                </a:ext>
              </a:extLst>
            </p:cNvPr>
            <p:cNvSpPr txBox="1"/>
            <p:nvPr/>
          </p:nvSpPr>
          <p:spPr>
            <a:xfrm>
              <a:off x="1235677" y="981135"/>
              <a:ext cx="1329723" cy="5222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ตัวอย่าง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157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3387530" y="1202185"/>
            <a:ext cx="6293498" cy="5222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13 ลิตร 600 มิลลิลิตร หารด้วย 5 เท่ากับเท่าไร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8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542911" y="2690948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pSp>
        <p:nvGrpSpPr>
          <p:cNvPr id="190" name="Google Shape;1566;p39">
            <a:extLst>
              <a:ext uri="{FF2B5EF4-FFF2-40B4-BE49-F238E27FC236}">
                <a16:creationId xmlns:a16="http://schemas.microsoft.com/office/drawing/2014/main" id="{5A4C9999-8411-4CE5-873B-3183AB244F78}"/>
              </a:ext>
            </a:extLst>
          </p:cNvPr>
          <p:cNvGrpSpPr/>
          <p:nvPr/>
        </p:nvGrpSpPr>
        <p:grpSpPr>
          <a:xfrm>
            <a:off x="1937737" y="2331944"/>
            <a:ext cx="1061164" cy="577201"/>
            <a:chOff x="1414617" y="1305562"/>
            <a:chExt cx="2596906" cy="1527966"/>
          </a:xfrm>
        </p:grpSpPr>
        <p:grpSp>
          <p:nvGrpSpPr>
            <p:cNvPr id="191" name="Google Shape;1567;p39">
              <a:extLst>
                <a:ext uri="{FF2B5EF4-FFF2-40B4-BE49-F238E27FC236}">
                  <a16:creationId xmlns:a16="http://schemas.microsoft.com/office/drawing/2014/main" id="{4FB6B349-1DB4-42B9-AC13-C51DAB244A0B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93" name="Google Shape;1568;p39">
                <a:extLst>
                  <a:ext uri="{FF2B5EF4-FFF2-40B4-BE49-F238E27FC236}">
                    <a16:creationId xmlns:a16="http://schemas.microsoft.com/office/drawing/2014/main" id="{8A7C510A-6038-4B8A-B305-04D0AFB68900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194" name="Google Shape;1569;p39">
                <a:extLst>
                  <a:ext uri="{FF2B5EF4-FFF2-40B4-BE49-F238E27FC236}">
                    <a16:creationId xmlns:a16="http://schemas.microsoft.com/office/drawing/2014/main" id="{8CE3A494-1739-4F6A-8A7E-A504293039F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192" name="Google Shape;1574;p39">
              <a:extLst>
                <a:ext uri="{FF2B5EF4-FFF2-40B4-BE49-F238E27FC236}">
                  <a16:creationId xmlns:a16="http://schemas.microsoft.com/office/drawing/2014/main" id="{EC394595-5A40-4A26-BCD9-30CC184D7A8B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วิธีทำ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grpSp>
        <p:nvGrpSpPr>
          <p:cNvPr id="199" name="Google Shape;1566;p39">
            <a:extLst>
              <a:ext uri="{FF2B5EF4-FFF2-40B4-BE49-F238E27FC236}">
                <a16:creationId xmlns:a16="http://schemas.microsoft.com/office/drawing/2014/main" id="{42A277B6-21D5-4CB9-8AB8-091E228BCE7D}"/>
              </a:ext>
            </a:extLst>
          </p:cNvPr>
          <p:cNvGrpSpPr/>
          <p:nvPr/>
        </p:nvGrpSpPr>
        <p:grpSpPr>
          <a:xfrm>
            <a:off x="2079991" y="4706596"/>
            <a:ext cx="1061164" cy="577201"/>
            <a:chOff x="1414617" y="1305562"/>
            <a:chExt cx="2596906" cy="1527966"/>
          </a:xfrm>
        </p:grpSpPr>
        <p:grpSp>
          <p:nvGrpSpPr>
            <p:cNvPr id="200" name="Google Shape;1567;p39">
              <a:extLst>
                <a:ext uri="{FF2B5EF4-FFF2-40B4-BE49-F238E27FC236}">
                  <a16:creationId xmlns:a16="http://schemas.microsoft.com/office/drawing/2014/main" id="{C6AEC53B-8615-498B-AC21-850B5F85CC7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202" name="Google Shape;1568;p39">
                <a:extLst>
                  <a:ext uri="{FF2B5EF4-FFF2-40B4-BE49-F238E27FC236}">
                    <a16:creationId xmlns:a16="http://schemas.microsoft.com/office/drawing/2014/main" id="{5C901E10-F8CD-4601-A5C5-0FE01B45A814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  <p:sp>
            <p:nvSpPr>
              <p:cNvPr id="203" name="Google Shape;1569;p39">
                <a:extLst>
                  <a:ext uri="{FF2B5EF4-FFF2-40B4-BE49-F238E27FC236}">
                    <a16:creationId xmlns:a16="http://schemas.microsoft.com/office/drawing/2014/main" id="{E71B094B-E69A-4F73-BAF9-D2B8AEF1D579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30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Arial"/>
                </a:endParaRPr>
              </a:p>
            </p:txBody>
          </p:sp>
        </p:grpSp>
        <p:sp>
          <p:nvSpPr>
            <p:cNvPr id="201" name="Google Shape;1574;p39">
              <a:extLst>
                <a:ext uri="{FF2B5EF4-FFF2-40B4-BE49-F238E27FC236}">
                  <a16:creationId xmlns:a16="http://schemas.microsoft.com/office/drawing/2014/main" id="{EAA47EFD-A0DF-4654-BC58-F4424D06B40F}"/>
                </a:ext>
              </a:extLst>
            </p:cNvPr>
            <p:cNvSpPr txBox="1"/>
            <p:nvPr/>
          </p:nvSpPr>
          <p:spPr>
            <a:xfrm>
              <a:off x="1691892" y="1823443"/>
              <a:ext cx="2080201" cy="3545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Fira Sans Extra Condensed"/>
                  <a:cs typeface="CmPrasanmit" panose="02000000000000000000" pitchFamily="2" charset="-34"/>
                  <a:sym typeface="Fira Sans Extra Condensed"/>
                </a:rPr>
                <a:t>ตอบ</a:t>
              </a:r>
              <a:endParaRPr kumimoji="0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endParaRPr>
            </a:p>
          </p:txBody>
        </p:sp>
      </p:grpSp>
      <p:sp>
        <p:nvSpPr>
          <p:cNvPr id="205" name="Google Shape;3842;p61">
            <a:extLst>
              <a:ext uri="{FF2B5EF4-FFF2-40B4-BE49-F238E27FC236}">
                <a16:creationId xmlns:a16="http://schemas.microsoft.com/office/drawing/2014/main" id="{95C0298D-C2D8-4688-A88C-8CCA027A3075}"/>
              </a:ext>
            </a:extLst>
          </p:cNvPr>
          <p:cNvSpPr txBox="1"/>
          <p:nvPr/>
        </p:nvSpPr>
        <p:spPr>
          <a:xfrm>
            <a:off x="3633521" y="4713916"/>
            <a:ext cx="3744883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lang="th-TH" sz="3000" kern="0" dirty="0">
                <a:solidFill>
                  <a:prstClr val="black"/>
                </a:solidFill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๒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Fira Sans Extra Condensed"/>
                <a:cs typeface="CmPrasanmit" panose="02000000000000000000" pitchFamily="2" charset="-34"/>
                <a:sym typeface="Fira Sans Extra Condensed"/>
              </a:rPr>
              <a:t> ลิตร ๗๒๐ มิลลิลิตร</a:t>
            </a: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Fira Sans Extra Condensed"/>
              <a:cs typeface="CmPrasanmit" panose="02000000000000000000" pitchFamily="2" charset="-34"/>
              <a:sym typeface="Fira Sans Extra Condensed"/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4461915" y="3204975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</a:t>
            </a:r>
          </a:p>
        </p:txBody>
      </p:sp>
      <p:grpSp>
        <p:nvGrpSpPr>
          <p:cNvPr id="61" name="Group 60"/>
          <p:cNvGrpSpPr/>
          <p:nvPr/>
        </p:nvGrpSpPr>
        <p:grpSpPr>
          <a:xfrm>
            <a:off x="5005281" y="4112051"/>
            <a:ext cx="1800000" cy="31299"/>
            <a:chOff x="7665492" y="4183383"/>
            <a:chExt cx="325618" cy="31299"/>
          </a:xfrm>
        </p:grpSpPr>
        <p:cxnSp>
          <p:nvCxnSpPr>
            <p:cNvPr id="62" name="Straight Connector 61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2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5721858" y="3005313"/>
            <a:ext cx="909249" cy="611277"/>
            <a:chOff x="3534259" y="2041866"/>
            <a:chExt cx="836990" cy="611277"/>
          </a:xfrm>
        </p:grpSpPr>
        <p:cxnSp>
          <p:nvCxnSpPr>
            <p:cNvPr id="53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26663" y="2401143"/>
              <a:ext cx="497086" cy="25200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534259" y="2041866"/>
              <a:ext cx="836990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</a:t>
              </a: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600</a:t>
              </a:r>
            </a:p>
          </p:txBody>
        </p:sp>
      </p:grpSp>
      <p:sp>
        <p:nvSpPr>
          <p:cNvPr id="7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7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7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7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7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7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8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8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8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8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0550992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4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7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20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2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2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34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39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/>
      <p:bldP spid="185" grpId="0"/>
      <p:bldP spid="205" grpId="0"/>
      <p:bldP spid="58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55222" y="1544173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 คูณ 3 ลิตร 400 มิลลิลิตร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2897817"/>
              </p:ext>
            </p:extLst>
          </p:nvPr>
        </p:nvGraphicFramePr>
        <p:xfrm>
          <a:off x="3142112" y="322301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1299852"/>
              </p:ext>
            </p:extLst>
          </p:nvPr>
        </p:nvGraphicFramePr>
        <p:xfrm>
          <a:off x="3142112" y="3676997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9987902"/>
              </p:ext>
            </p:extLst>
          </p:nvPr>
        </p:nvGraphicFramePr>
        <p:xfrm>
          <a:off x="3142112" y="417183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2325917"/>
              </p:ext>
            </p:extLst>
          </p:nvPr>
        </p:nvGraphicFramePr>
        <p:xfrm>
          <a:off x="3142112" y="463399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332016" y="2797081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337411" y="4143421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320779" y="4630647"/>
            <a:ext cx="1944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307482" y="5076534"/>
            <a:ext cx="1944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03253" y="3517761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2357195" y="4641619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600257" y="321765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635807" y="525641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495781" y="5258269"/>
            <a:ext cx="285526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๑๓ ลิตร ๖๐๐ มิลลิลิตร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19052" y="1621324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73339" y="1529796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2 ลิตร 640 มิลลิลิตร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หารด้วย 6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79116" y="1606947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65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rot="5400000" flipH="1">
            <a:off x="3998824" y="3686560"/>
            <a:ext cx="4176000" cy="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graphicFrame>
        <p:nvGraphicFramePr>
          <p:cNvPr id="66" name="Table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8120966"/>
              </p:ext>
            </p:extLst>
          </p:nvPr>
        </p:nvGraphicFramePr>
        <p:xfrm>
          <a:off x="7958230" y="3555726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7" name="Group 66"/>
          <p:cNvGrpSpPr/>
          <p:nvPr/>
        </p:nvGrpSpPr>
        <p:grpSpPr>
          <a:xfrm>
            <a:off x="7850415" y="3643962"/>
            <a:ext cx="2220710" cy="372168"/>
            <a:chOff x="6811148" y="2979136"/>
            <a:chExt cx="2220710" cy="372168"/>
          </a:xfrm>
        </p:grpSpPr>
        <p:cxnSp>
          <p:nvCxnSpPr>
            <p:cNvPr id="68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c 68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0" name="Table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2798551"/>
              </p:ext>
            </p:extLst>
          </p:nvPr>
        </p:nvGraphicFramePr>
        <p:xfrm>
          <a:off x="7958230" y="4043329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777844" y="300660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lvl="0" indent="0" algn="l">
              <a:spcAft>
                <a:spcPts val="1600"/>
              </a:spcAft>
              <a:buClr>
                <a:srgbClr val="252528"/>
              </a:buClr>
              <a:tabLst>
                <a:tab pos="449263" algn="l"/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 ลิตร   มิลลิลิตร</a:t>
            </a:r>
            <a:endParaRPr lang="en-US" sz="3600" kern="0" dirty="0">
              <a:solidFill>
                <a:srgbClr val="FF0000"/>
              </a:solidFill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7696848" y="357143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8240214" y="4478507"/>
            <a:ext cx="1800000" cy="31299"/>
            <a:chOff x="7665492" y="4183383"/>
            <a:chExt cx="325618" cy="31299"/>
          </a:xfrm>
        </p:grpSpPr>
        <p:cxnSp>
          <p:nvCxnSpPr>
            <p:cNvPr id="74" name="Straight Connector 7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6" name="TextBox 75"/>
          <p:cNvSpPr txBox="1"/>
          <p:nvPr/>
        </p:nvSpPr>
        <p:spPr>
          <a:xfrm>
            <a:off x="6760347" y="474262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507979" y="483921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๔๔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๐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6808512" y="2847273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pSp>
        <p:nvGrpSpPr>
          <p:cNvPr id="79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9197585" y="3315438"/>
            <a:ext cx="745228" cy="667471"/>
            <a:chOff x="3606750" y="1969296"/>
            <a:chExt cx="686004" cy="667471"/>
          </a:xfrm>
        </p:grpSpPr>
        <p:cxnSp>
          <p:nvCxnSpPr>
            <p:cNvPr id="80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0466" y="2416963"/>
              <a:ext cx="452305" cy="2198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06750" y="1969296"/>
              <a:ext cx="68600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2640</a:t>
              </a:r>
            </a:p>
          </p:txBody>
        </p:sp>
      </p:grpSp>
      <p:sp>
        <p:nvSpPr>
          <p:cNvPr id="8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8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8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8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8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8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9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3732545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  <p:bldP spid="71" grpId="0"/>
      <p:bldP spid="72" grpId="0"/>
      <p:bldP spid="76" grpId="0"/>
      <p:bldP spid="77" grpId="0"/>
      <p:bldP spid="78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55222" y="1544173"/>
            <a:ext cx="433931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1,500 มิลลิลิตร คูณ 8 เท่ากับกี่ลิตร กี่มิลลิลิตร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4389292"/>
              </p:ext>
            </p:extLst>
          </p:nvPr>
        </p:nvGraphicFramePr>
        <p:xfrm>
          <a:off x="3142112" y="322301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0974357"/>
              </p:ext>
            </p:extLst>
          </p:nvPr>
        </p:nvGraphicFramePr>
        <p:xfrm>
          <a:off x="3142112" y="3676997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1259569"/>
              </p:ext>
            </p:extLst>
          </p:nvPr>
        </p:nvGraphicFramePr>
        <p:xfrm>
          <a:off x="3142112" y="417183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332391"/>
              </p:ext>
            </p:extLst>
          </p:nvPr>
        </p:nvGraphicFramePr>
        <p:xfrm>
          <a:off x="3142112" y="463399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332016" y="2797081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337411" y="4143421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320779" y="4630647"/>
            <a:ext cx="1944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307482" y="5076534"/>
            <a:ext cx="1944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03253" y="3517761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2357195" y="4641619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600257" y="321765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635807" y="525641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495781" y="5258269"/>
            <a:ext cx="113364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๑๒ ลิตร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19052" y="1621324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73339" y="1529796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7 ลิตร 470 มิลลิลิตร หารด้วย 9 เท่ากับเท่าไร</a:t>
            </a:r>
          </a:p>
        </p:txBody>
      </p: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79116" y="1606947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65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rot="5400000" flipH="1">
            <a:off x="3998824" y="3686560"/>
            <a:ext cx="4176000" cy="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graphicFrame>
        <p:nvGraphicFramePr>
          <p:cNvPr id="66" name="Table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0593893"/>
              </p:ext>
            </p:extLst>
          </p:nvPr>
        </p:nvGraphicFramePr>
        <p:xfrm>
          <a:off x="7958230" y="3555726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470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7" name="Group 66"/>
          <p:cNvGrpSpPr/>
          <p:nvPr/>
        </p:nvGrpSpPr>
        <p:grpSpPr>
          <a:xfrm>
            <a:off x="7850415" y="3643962"/>
            <a:ext cx="2220710" cy="372168"/>
            <a:chOff x="6811148" y="2979136"/>
            <a:chExt cx="2220710" cy="372168"/>
          </a:xfrm>
        </p:grpSpPr>
        <p:cxnSp>
          <p:nvCxnSpPr>
            <p:cNvPr id="68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c 68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0" name="Table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6352326"/>
              </p:ext>
            </p:extLst>
          </p:nvPr>
        </p:nvGraphicFramePr>
        <p:xfrm>
          <a:off x="7958230" y="4043329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777844" y="300660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449263" algn="l"/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ลิตร   มิลลิลิตร</a:t>
            </a:r>
            <a:endParaRPr kumimoji="0" lang="en-US" sz="3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7696848" y="357143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8240214" y="4478507"/>
            <a:ext cx="1800000" cy="31299"/>
            <a:chOff x="7665492" y="4183383"/>
            <a:chExt cx="325618" cy="31299"/>
          </a:xfrm>
        </p:grpSpPr>
        <p:cxnSp>
          <p:nvCxnSpPr>
            <p:cNvPr id="74" name="Straight Connector 7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6" name="TextBox 75"/>
          <p:cNvSpPr txBox="1"/>
          <p:nvPr/>
        </p:nvSpPr>
        <p:spPr>
          <a:xfrm>
            <a:off x="6760347" y="474262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507979" y="483921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๘๓</a:t>
            </a: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๐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6808512" y="2847273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pSp>
        <p:nvGrpSpPr>
          <p:cNvPr id="79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9197585" y="3315438"/>
            <a:ext cx="745228" cy="667471"/>
            <a:chOff x="3606750" y="1969296"/>
            <a:chExt cx="686004" cy="667471"/>
          </a:xfrm>
        </p:grpSpPr>
        <p:cxnSp>
          <p:nvCxnSpPr>
            <p:cNvPr id="80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0466" y="2416963"/>
              <a:ext cx="452305" cy="2198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06750" y="1969296"/>
              <a:ext cx="68600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7470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5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5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6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8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8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8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3033886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  <p:bldP spid="71" grpId="0"/>
      <p:bldP spid="72" grpId="0"/>
      <p:bldP spid="76" grpId="0"/>
      <p:bldP spid="77" grpId="0"/>
      <p:bldP spid="78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55222" y="1544173"/>
            <a:ext cx="433931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5 คูณ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 ลิตร 250 มิลลิลิตร เท่ากับเท่าไร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0586088"/>
              </p:ext>
            </p:extLst>
          </p:nvPr>
        </p:nvGraphicFramePr>
        <p:xfrm>
          <a:off x="3142112" y="322301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0170368"/>
              </p:ext>
            </p:extLst>
          </p:nvPr>
        </p:nvGraphicFramePr>
        <p:xfrm>
          <a:off x="3142112" y="3676997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1468834"/>
              </p:ext>
            </p:extLst>
          </p:nvPr>
        </p:nvGraphicFramePr>
        <p:xfrm>
          <a:off x="3142112" y="417183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9190862"/>
              </p:ext>
            </p:extLst>
          </p:nvPr>
        </p:nvGraphicFramePr>
        <p:xfrm>
          <a:off x="3142112" y="463399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332016" y="2797081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337411" y="4143421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320779" y="4630647"/>
            <a:ext cx="1944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307482" y="5076534"/>
            <a:ext cx="1944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03253" y="3517761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2357195" y="4641619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600257" y="321765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635807" y="525641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495781" y="5258269"/>
            <a:ext cx="26869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๖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 ๒๕๐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19052" y="1621324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73339" y="1529796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8,800 มิลลิลิตร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หารด้วย 8 เท่ากับกี่ลิตร กี่มิลลิลิตร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79116" y="1606947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65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rot="5400000" flipH="1">
            <a:off x="3998824" y="3686560"/>
            <a:ext cx="4176000" cy="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graphicFrame>
        <p:nvGraphicFramePr>
          <p:cNvPr id="66" name="Table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526893"/>
              </p:ext>
            </p:extLst>
          </p:nvPr>
        </p:nvGraphicFramePr>
        <p:xfrm>
          <a:off x="7958230" y="3555726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7" name="Group 66"/>
          <p:cNvGrpSpPr/>
          <p:nvPr/>
        </p:nvGrpSpPr>
        <p:grpSpPr>
          <a:xfrm>
            <a:off x="7850415" y="3643962"/>
            <a:ext cx="2220710" cy="372168"/>
            <a:chOff x="6811148" y="2979136"/>
            <a:chExt cx="2220710" cy="372168"/>
          </a:xfrm>
        </p:grpSpPr>
        <p:cxnSp>
          <p:nvCxnSpPr>
            <p:cNvPr id="68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c 68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0" name="Table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0637849"/>
              </p:ext>
            </p:extLst>
          </p:nvPr>
        </p:nvGraphicFramePr>
        <p:xfrm>
          <a:off x="7958230" y="4043329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777844" y="300660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449263" algn="l"/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ลิตร   มิลลิลิตร</a:t>
            </a:r>
            <a:endParaRPr kumimoji="0" lang="en-US" sz="3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7696848" y="357143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8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8240214" y="4478507"/>
            <a:ext cx="1800000" cy="31299"/>
            <a:chOff x="7665492" y="4183383"/>
            <a:chExt cx="325618" cy="31299"/>
          </a:xfrm>
        </p:grpSpPr>
        <p:cxnSp>
          <p:nvCxnSpPr>
            <p:cNvPr id="74" name="Straight Connector 7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6" name="TextBox 75"/>
          <p:cNvSpPr txBox="1"/>
          <p:nvPr/>
        </p:nvSpPr>
        <p:spPr>
          <a:xfrm>
            <a:off x="6760347" y="474262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507979" y="483921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๑ ลิตร ๑๐๐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6808512" y="2847273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5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5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6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8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8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8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4573311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  <p:bldP spid="71" grpId="0"/>
      <p:bldP spid="72" grpId="0"/>
      <p:bldP spid="76" grpId="0"/>
      <p:bldP spid="77" grpId="0"/>
      <p:bldP spid="78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758445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016400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1777419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555222" y="1544173"/>
            <a:ext cx="433931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,500 มิลลิลิตร คูณ 6 เท่ากับกี่ลิตร กี่มิลลิลิตร</a:t>
            </a:r>
          </a:p>
        </p:txBody>
      </p:sp>
      <p:graphicFrame>
        <p:nvGraphicFramePr>
          <p:cNvPr id="120" name="Table 1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6999530"/>
              </p:ext>
            </p:extLst>
          </p:nvPr>
        </p:nvGraphicFramePr>
        <p:xfrm>
          <a:off x="3142112" y="3223013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8" name="Table 1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9752882"/>
              </p:ext>
            </p:extLst>
          </p:nvPr>
        </p:nvGraphicFramePr>
        <p:xfrm>
          <a:off x="3142112" y="3676997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39" name="Table 1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341261"/>
              </p:ext>
            </p:extLst>
          </p:nvPr>
        </p:nvGraphicFramePr>
        <p:xfrm>
          <a:off x="3142112" y="4171836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140" name="Table 1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4801755"/>
              </p:ext>
            </p:extLst>
          </p:nvPr>
        </p:nvGraphicFramePr>
        <p:xfrm>
          <a:off x="3142112" y="4633999"/>
          <a:ext cx="2124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1116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14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332016" y="2797081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142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337411" y="4143421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320779" y="4630647"/>
            <a:ext cx="1944000" cy="27751"/>
            <a:chOff x="1764604" y="5115751"/>
            <a:chExt cx="2935229" cy="27751"/>
          </a:xfrm>
        </p:grpSpPr>
        <p:cxnSp>
          <p:nvCxnSpPr>
            <p:cNvPr id="144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307482" y="5076534"/>
            <a:ext cx="1944000" cy="20131"/>
            <a:chOff x="1764604" y="5115751"/>
            <a:chExt cx="2935229" cy="20131"/>
          </a:xfrm>
        </p:grpSpPr>
        <p:cxnSp>
          <p:nvCxnSpPr>
            <p:cNvPr id="147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03253" y="3517761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2357195" y="4641619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600257" y="321765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635807" y="525641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2495781" y="5258269"/>
            <a:ext cx="114165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๔๕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</a:t>
            </a:r>
          </a:p>
        </p:txBody>
      </p:sp>
      <p:grpSp>
        <p:nvGrpSpPr>
          <p:cNvPr id="41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019052" y="1621324"/>
            <a:ext cx="468000" cy="468000"/>
            <a:chOff x="1239484" y="1722687"/>
            <a:chExt cx="468000" cy="468000"/>
          </a:xfrm>
        </p:grpSpPr>
        <p:sp>
          <p:nvSpPr>
            <p:cNvPr id="42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6873339" y="1529796"/>
            <a:ext cx="445630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4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 320 มิลลิลิตร หารด้วย 3 เท่ากับเท่าไร</a:t>
            </a:r>
          </a:p>
        </p:txBody>
      </p: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279116" y="1606947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cxnSp>
        <p:nvCxnSpPr>
          <p:cNvPr id="65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rot="5400000" flipH="1">
            <a:off x="3998824" y="3686560"/>
            <a:ext cx="4176000" cy="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graphicFrame>
        <p:nvGraphicFramePr>
          <p:cNvPr id="66" name="Table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8113843"/>
              </p:ext>
            </p:extLst>
          </p:nvPr>
        </p:nvGraphicFramePr>
        <p:xfrm>
          <a:off x="7958230" y="3555726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67" name="Group 66"/>
          <p:cNvGrpSpPr/>
          <p:nvPr/>
        </p:nvGrpSpPr>
        <p:grpSpPr>
          <a:xfrm>
            <a:off x="7850415" y="3643962"/>
            <a:ext cx="2220710" cy="372168"/>
            <a:chOff x="6811148" y="2979136"/>
            <a:chExt cx="2220710" cy="372168"/>
          </a:xfrm>
        </p:grpSpPr>
        <p:cxnSp>
          <p:nvCxnSpPr>
            <p:cNvPr id="68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Arc 68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0" name="Table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39302"/>
              </p:ext>
            </p:extLst>
          </p:nvPr>
        </p:nvGraphicFramePr>
        <p:xfrm>
          <a:off x="7958230" y="4043329"/>
          <a:ext cx="1980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1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777844" y="3006604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449263" algn="l"/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ลิตร   มิลลิลิตร</a:t>
            </a:r>
            <a:endParaRPr kumimoji="0" lang="en-US" sz="3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7696848" y="3571431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3" name="Group 72"/>
          <p:cNvGrpSpPr/>
          <p:nvPr/>
        </p:nvGrpSpPr>
        <p:grpSpPr>
          <a:xfrm>
            <a:off x="8240214" y="4478507"/>
            <a:ext cx="1800000" cy="31299"/>
            <a:chOff x="7665492" y="4183383"/>
            <a:chExt cx="325618" cy="31299"/>
          </a:xfrm>
        </p:grpSpPr>
        <p:cxnSp>
          <p:nvCxnSpPr>
            <p:cNvPr id="74" name="Straight Connector 73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6" name="TextBox 75"/>
          <p:cNvSpPr txBox="1"/>
          <p:nvPr/>
        </p:nvSpPr>
        <p:spPr>
          <a:xfrm>
            <a:off x="6760347" y="474262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507979" y="4839211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๑ ลิตร ๔๔๐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6808512" y="2847273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pSp>
        <p:nvGrpSpPr>
          <p:cNvPr id="79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9197585" y="3315438"/>
            <a:ext cx="745228" cy="667471"/>
            <a:chOff x="3606750" y="1969296"/>
            <a:chExt cx="686004" cy="667471"/>
          </a:xfrm>
        </p:grpSpPr>
        <p:cxnSp>
          <p:nvCxnSpPr>
            <p:cNvPr id="80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80466" y="2416963"/>
              <a:ext cx="452305" cy="2198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06750" y="1969296"/>
              <a:ext cx="68600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1320</a:t>
              </a:r>
            </a:p>
          </p:txBody>
        </p:sp>
      </p:grpSp>
      <p:sp>
        <p:nvSpPr>
          <p:cNvPr id="5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5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6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8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8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8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7674355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/>
      <p:bldP spid="149" grpId="0"/>
      <p:bldP spid="150" grpId="0"/>
      <p:bldP spid="7" grpId="0"/>
      <p:bldP spid="154" grpId="0"/>
      <p:bldP spid="155" grpId="0"/>
      <p:bldP spid="71" grpId="0"/>
      <p:bldP spid="72" grpId="0"/>
      <p:bldP spid="76" grpId="0"/>
      <p:bldP spid="77" grpId="0"/>
      <p:bldP spid="78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224387" y="623991"/>
            <a:ext cx="4167922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482342" y="59629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9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243361" y="1058125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5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69013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89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597056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1693503" y="1701615"/>
            <a:ext cx="376386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6 คูณ 20 ลิตร 500 มิลลิลิตร เท่ากับเท่าไร</a:t>
            </a:r>
          </a:p>
        </p:txBody>
      </p:sp>
      <p:grpSp>
        <p:nvGrpSpPr>
          <p:cNvPr id="130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102824" y="1787613"/>
            <a:ext cx="468000" cy="468000"/>
            <a:chOff x="1239484" y="1722687"/>
            <a:chExt cx="468000" cy="468000"/>
          </a:xfrm>
        </p:grpSpPr>
        <p:sp>
          <p:nvSpPr>
            <p:cNvPr id="131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46" name="TextBox 45"/>
          <p:cNvSpPr txBox="1"/>
          <p:nvPr/>
        </p:nvSpPr>
        <p:spPr>
          <a:xfrm>
            <a:off x="6927717" y="1689594"/>
            <a:ext cx="414668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18 ลิตร 360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มิลลิลิตร หารด้วย 9 เท่ากับเท่าไร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</a:t>
            </a:r>
          </a:p>
        </p:txBody>
      </p:sp>
      <p:grpSp>
        <p:nvGrpSpPr>
          <p:cNvPr id="47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6322524" y="1775592"/>
            <a:ext cx="468000" cy="468000"/>
            <a:chOff x="1239484" y="1722687"/>
            <a:chExt cx="468000" cy="468000"/>
          </a:xfrm>
        </p:grpSpPr>
        <p:sp>
          <p:nvSpPr>
            <p:cNvPr id="48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aphicFrame>
        <p:nvGraphicFramePr>
          <p:cNvPr id="50" name="Table 4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5693809"/>
              </p:ext>
            </p:extLst>
          </p:nvPr>
        </p:nvGraphicFramePr>
        <p:xfrm>
          <a:off x="8324689" y="4096775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51" name="Table 5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563471"/>
              </p:ext>
            </p:extLst>
          </p:nvPr>
        </p:nvGraphicFramePr>
        <p:xfrm>
          <a:off x="8324689" y="3609172"/>
          <a:ext cx="2016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52" name="Group 51"/>
          <p:cNvGrpSpPr/>
          <p:nvPr/>
        </p:nvGrpSpPr>
        <p:grpSpPr>
          <a:xfrm>
            <a:off x="7984647" y="3725983"/>
            <a:ext cx="2364710" cy="372168"/>
            <a:chOff x="6811148" y="2979136"/>
            <a:chExt cx="2364710" cy="372168"/>
          </a:xfrm>
        </p:grpSpPr>
        <p:cxnSp>
          <p:nvCxnSpPr>
            <p:cNvPr id="53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21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Arc 53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839506" y="3123550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  ลิตร 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7874621" y="3624877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9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57" name="Group 56"/>
          <p:cNvGrpSpPr/>
          <p:nvPr/>
        </p:nvGrpSpPr>
        <p:grpSpPr>
          <a:xfrm>
            <a:off x="8415570" y="4546467"/>
            <a:ext cx="1974837" cy="45813"/>
            <a:chOff x="7667110" y="4183383"/>
            <a:chExt cx="324769" cy="45813"/>
          </a:xfrm>
        </p:grpSpPr>
        <p:cxnSp>
          <p:nvCxnSpPr>
            <p:cNvPr id="58" name="Straight Connector 5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/>
            <p:cNvCxnSpPr/>
            <p:nvPr/>
          </p:nvCxnSpPr>
          <p:spPr>
            <a:xfrm>
              <a:off x="7667879" y="4229196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TextBox 59"/>
          <p:cNvSpPr txBox="1"/>
          <p:nvPr/>
        </p:nvSpPr>
        <p:spPr>
          <a:xfrm>
            <a:off x="6790524" y="299928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6826074" y="4820322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2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7573706" y="4916907"/>
            <a:ext cx="3676972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6129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๒ ลิตร ๔๐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6" name="Table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6609650"/>
              </p:ext>
            </p:extLst>
          </p:nvPr>
        </p:nvGraphicFramePr>
        <p:xfrm>
          <a:off x="3142112" y="3223013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7" name="Table 6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8562966"/>
              </p:ext>
            </p:extLst>
          </p:nvPr>
        </p:nvGraphicFramePr>
        <p:xfrm>
          <a:off x="3142112" y="3676997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3208663448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8" name="Table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7567625"/>
              </p:ext>
            </p:extLst>
          </p:nvPr>
        </p:nvGraphicFramePr>
        <p:xfrm>
          <a:off x="3142112" y="4171836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69" name="Table 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0576055"/>
              </p:ext>
            </p:extLst>
          </p:nvPr>
        </p:nvGraphicFramePr>
        <p:xfrm>
          <a:off x="3142112" y="4633999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845077334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0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3001000" y="2796448"/>
            <a:ext cx="326366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077913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ลิตร 	 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71" name="ตัวเชื่อมต่อตรง 66">
            <a:extLst>
              <a:ext uri="{FF2B5EF4-FFF2-40B4-BE49-F238E27FC236}">
                <a16:creationId xmlns:a16="http://schemas.microsoft.com/office/drawing/2014/main" id="{4107B950-76C0-4768-A259-D0D715120B16}"/>
              </a:ext>
            </a:extLst>
          </p:cNvPr>
          <p:cNvCxnSpPr/>
          <p:nvPr/>
        </p:nvCxnSpPr>
        <p:spPr>
          <a:xfrm>
            <a:off x="3264841" y="4143421"/>
            <a:ext cx="194400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2" name="กลุ่ม 67">
            <a:extLst>
              <a:ext uri="{FF2B5EF4-FFF2-40B4-BE49-F238E27FC236}">
                <a16:creationId xmlns:a16="http://schemas.microsoft.com/office/drawing/2014/main" id="{C6BB2030-1839-499E-ADB9-DFA4541144EB}"/>
              </a:ext>
            </a:extLst>
          </p:cNvPr>
          <p:cNvGrpSpPr/>
          <p:nvPr/>
        </p:nvGrpSpPr>
        <p:grpSpPr>
          <a:xfrm>
            <a:off x="3248209" y="4630647"/>
            <a:ext cx="1944000" cy="27751"/>
            <a:chOff x="1764604" y="5115751"/>
            <a:chExt cx="2935229" cy="27751"/>
          </a:xfrm>
        </p:grpSpPr>
        <p:cxnSp>
          <p:nvCxnSpPr>
            <p:cNvPr id="73" name="ตัวเชื่อมต่อตรง 68">
              <a:extLst>
                <a:ext uri="{FF2B5EF4-FFF2-40B4-BE49-F238E27FC236}">
                  <a16:creationId xmlns:a16="http://schemas.microsoft.com/office/drawing/2014/main" id="{8D1D9F71-024A-4BC8-86CB-BD0B41FB0A09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ตัวเชื่อมต่อตรง 69">
              <a:extLst>
                <a:ext uri="{FF2B5EF4-FFF2-40B4-BE49-F238E27FC236}">
                  <a16:creationId xmlns:a16="http://schemas.microsoft.com/office/drawing/2014/main" id="{46B2F2A8-F575-4780-8B8E-3FB9B8A3F421}"/>
                </a:ext>
              </a:extLst>
            </p:cNvPr>
            <p:cNvCxnSpPr/>
            <p:nvPr/>
          </p:nvCxnSpPr>
          <p:spPr>
            <a:xfrm>
              <a:off x="1764604" y="514350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5" name="กลุ่ม 83">
            <a:extLst>
              <a:ext uri="{FF2B5EF4-FFF2-40B4-BE49-F238E27FC236}">
                <a16:creationId xmlns:a16="http://schemas.microsoft.com/office/drawing/2014/main" id="{B87D5AB3-B058-4200-B887-269E5C368D97}"/>
              </a:ext>
            </a:extLst>
          </p:cNvPr>
          <p:cNvGrpSpPr/>
          <p:nvPr/>
        </p:nvGrpSpPr>
        <p:grpSpPr>
          <a:xfrm>
            <a:off x="3220398" y="5076534"/>
            <a:ext cx="1944000" cy="20131"/>
            <a:chOff x="1764604" y="5115751"/>
            <a:chExt cx="2935229" cy="20131"/>
          </a:xfrm>
        </p:grpSpPr>
        <p:cxnSp>
          <p:nvCxnSpPr>
            <p:cNvPr id="76" name="ตัวเชื่อมต่อตรง 84">
              <a:extLst>
                <a:ext uri="{FF2B5EF4-FFF2-40B4-BE49-F238E27FC236}">
                  <a16:creationId xmlns:a16="http://schemas.microsoft.com/office/drawing/2014/main" id="{09FF30AC-8E9B-4AE6-A031-CFDA7AEE9312}"/>
                </a:ext>
              </a:extLst>
            </p:cNvPr>
            <p:cNvCxnSpPr/>
            <p:nvPr/>
          </p:nvCxnSpPr>
          <p:spPr>
            <a:xfrm>
              <a:off x="1765662" y="5115751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ตัวเชื่อมต่อตรง 85">
              <a:extLst>
                <a:ext uri="{FF2B5EF4-FFF2-40B4-BE49-F238E27FC236}">
                  <a16:creationId xmlns:a16="http://schemas.microsoft.com/office/drawing/2014/main" id="{AB621ADA-9945-4D79-9F2A-6AF9662E0F4D}"/>
                </a:ext>
              </a:extLst>
            </p:cNvPr>
            <p:cNvCxnSpPr/>
            <p:nvPr/>
          </p:nvCxnSpPr>
          <p:spPr>
            <a:xfrm>
              <a:off x="1764604" y="5135882"/>
              <a:ext cx="2934171" cy="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5303253" y="3517761"/>
            <a:ext cx="343584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2357195" y="4641619"/>
            <a:ext cx="64633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หรือ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1600257" y="321765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1635807" y="525641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2495781" y="5258269"/>
            <a:ext cx="133081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๑๒๓ ลิตร</a:t>
            </a:r>
          </a:p>
        </p:txBody>
      </p:sp>
      <p:cxnSp>
        <p:nvCxnSpPr>
          <p:cNvPr id="83" name="Google Shape;916;p50">
            <a:extLst>
              <a:ext uri="{FF2B5EF4-FFF2-40B4-BE49-F238E27FC236}">
                <a16:creationId xmlns:a16="http://schemas.microsoft.com/office/drawing/2014/main" id="{A02B0D76-C0F2-412B-891F-C416DD61F9F9}"/>
              </a:ext>
            </a:extLst>
          </p:cNvPr>
          <p:cNvCxnSpPr>
            <a:cxnSpLocks/>
          </p:cNvCxnSpPr>
          <p:nvPr/>
        </p:nvCxnSpPr>
        <p:spPr>
          <a:xfrm flipV="1">
            <a:off x="6064758" y="1408060"/>
            <a:ext cx="0" cy="4586340"/>
          </a:xfrm>
          <a:prstGeom prst="straightConnector1">
            <a:avLst/>
          </a:prstGeom>
          <a:noFill/>
          <a:ln w="19050" cap="flat" cmpd="sng">
            <a:solidFill>
              <a:srgbClr val="6666BC"/>
            </a:solidFill>
            <a:prstDash val="dot"/>
            <a:round/>
            <a:headEnd type="oval" w="med" len="med"/>
            <a:tailEnd type="oval" w="med" len="med"/>
          </a:ln>
        </p:spPr>
      </p:cxnSp>
      <p:sp>
        <p:nvSpPr>
          <p:cNvPr id="8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8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9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9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1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1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11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11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11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11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511672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/>
      <p:bldP spid="55" grpId="0"/>
      <p:bldP spid="56" grpId="0"/>
      <p:bldP spid="60" grpId="0"/>
      <p:bldP spid="61" grpId="0"/>
      <p:bldP spid="62" grpId="0"/>
      <p:bldP spid="70" grpId="0"/>
      <p:bldP spid="78" grpId="0"/>
      <p:bldP spid="79" grpId="0"/>
      <p:bldP spid="80" grpId="0"/>
      <p:bldP spid="81" grpId="0"/>
      <p:bldP spid="82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753740" y="2849409"/>
            <a:ext cx="6078819" cy="1332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การหาผลคูณหรือผลหารเกี่ยวกับปริมาตร ทำได้โดยคูณหรือหารปริมาตรทีละหน่วยปริมาตร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2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2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2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2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71185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3155857"/>
            <a:ext cx="5117183" cy="202954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0" y="3615586"/>
            <a:ext cx="4520795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โจทย์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ปัญหาเกี่ยวกับปริมาตรและความจุ</a:t>
            </a:r>
            <a:r>
              <a:rPr kumimoji="0" lang="th-TH" sz="4000" b="0" i="0" u="none" strike="noStrike" kern="0" cap="none" spc="0" normalizeH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 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(1)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109554" y="1636570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11.9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046904" y="274287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2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2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2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2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2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2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13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13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13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13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0921853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6" name="Table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7661155"/>
              </p:ext>
            </p:extLst>
          </p:nvPr>
        </p:nvGraphicFramePr>
        <p:xfrm>
          <a:off x="2081222" y="5314999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4563798"/>
              </p:ext>
            </p:extLst>
          </p:nvPr>
        </p:nvGraphicFramePr>
        <p:xfrm>
          <a:off x="2085734" y="484216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ผสมเป็นสีทาบ้านสีส้ม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198803" y="-3386784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884673" y="536608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พ่อมีสีทาบ้านสีแดง 1 ลิตร 600 มิลลิลิตร สีเหลือง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900 มิลลิลิตร ผสมสีทั้งสองเข้าด้วยกันได้สีส้ม พ่อมีสีทาบ้านสีส้มปริมาตรเท่าไร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1385957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1411915"/>
            <a:ext cx="364074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พ่อมีสีทาบ้านสีส้มปริมาตรเท่าไร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1897172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88910" y="1908614"/>
            <a:ext cx="7419019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พ่อมีสีทาบ้านสีแดง 1 ลิตร 600 มิลลิลิตร สีเหลือง 900 มิลลิลิตร </a:t>
            </a:r>
          </a:p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ผสมสีทั้งสองเข้าด้วยกันได้สีส้ม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193649" y="2928657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637274" y="2924358"/>
            <a:ext cx="479810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นำปริมาตรของสีแดงและสีเหลืองมาบวกกัน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1178419" y="356356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6040625"/>
              </p:ext>
            </p:extLst>
          </p:nvPr>
        </p:nvGraphicFramePr>
        <p:xfrm>
          <a:off x="2085734" y="3937154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สีทาบ้านสีแดง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178419" y="5808053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53822" y="5835859"/>
            <a:ext cx="5647700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พ่อมีสีทาบ้านสีส้มปริมาตร ๒ 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๕๐๐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74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9081581" y="4445782"/>
            <a:ext cx="2221298" cy="1015663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6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20445680" flipV="1">
            <a:off x="8184739" y="4916600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77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82" name="TextBox 181"/>
          <p:cNvSpPr txBox="1"/>
          <p:nvPr/>
        </p:nvSpPr>
        <p:spPr>
          <a:xfrm>
            <a:off x="9800739" y="4574684"/>
            <a:ext cx="15747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446037" y="3631310"/>
            <a:ext cx="192232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600" dirty="0">
                <a:latin typeface="CmPrasanmit" panose="02000000000000000000" pitchFamily="2" charset="-34"/>
                <a:cs typeface="CmPrasanmit" panose="02000000000000000000" pitchFamily="2" charset="-34"/>
              </a:rPr>
              <a:t>ลิตร	มิลลิลิตร</a:t>
            </a: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180802" y="4176479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1980211"/>
              </p:ext>
            </p:extLst>
          </p:nvPr>
        </p:nvGraphicFramePr>
        <p:xfrm>
          <a:off x="2089828" y="4395902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สีทาบ้านสีเหลือง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6618273" y="4845428"/>
            <a:ext cx="1548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6604119" y="5296991"/>
            <a:ext cx="1548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TextBox 8"/>
          <p:cNvSpPr txBox="1"/>
          <p:nvPr/>
        </p:nvSpPr>
        <p:spPr>
          <a:xfrm>
            <a:off x="9293674" y="4436710"/>
            <a:ext cx="1882325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1,000 มิลลิลิตร</a:t>
            </a:r>
          </a:p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เท่ากับ 1 ลิตร</a:t>
            </a:r>
          </a:p>
        </p:txBody>
      </p:sp>
      <p:grpSp>
        <p:nvGrpSpPr>
          <p:cNvPr id="67" name="Group 66"/>
          <p:cNvGrpSpPr/>
          <p:nvPr/>
        </p:nvGrpSpPr>
        <p:grpSpPr>
          <a:xfrm>
            <a:off x="6580586" y="5765585"/>
            <a:ext cx="1548000" cy="31299"/>
            <a:chOff x="7665492" y="4183383"/>
            <a:chExt cx="325618" cy="31299"/>
          </a:xfrm>
        </p:grpSpPr>
        <p:cxnSp>
          <p:nvCxnSpPr>
            <p:cNvPr id="68" name="Straight Connector 6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6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7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7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7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7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7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7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3067312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128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228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688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788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923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23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73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673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773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973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173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4223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323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4523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4623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4673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723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4823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5023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123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5223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49" grpId="0"/>
      <p:bldP spid="152" grpId="0"/>
      <p:bldP spid="155" grpId="0"/>
      <p:bldP spid="156" grpId="0"/>
      <p:bldP spid="174" grpId="0" animBg="1"/>
      <p:bldP spid="8" grpId="0"/>
      <p:bldP spid="57" grpId="0"/>
      <p:bldP spid="9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51574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ครูมีน้ำส้มในเหยือก 2 ลิตร 300 มิลลิลิตร เติมน้ำส้มลงไปอีก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800 มิลลิลิตร น้ำส้มเต็มเหยือกพอดี เหยือกใบนี้มีความจุเท่าไร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0550411"/>
              </p:ext>
            </p:extLst>
          </p:nvPr>
        </p:nvGraphicFramePr>
        <p:xfrm>
          <a:off x="2902285" y="397490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เหยือกใบนี้มีความจุ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8414229"/>
              </p:ext>
            </p:extLst>
          </p:nvPr>
        </p:nvGraphicFramePr>
        <p:xfrm>
          <a:off x="2902285" y="298281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ครูมีน้ำส้มในเหยือก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511496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5142767"/>
            <a:ext cx="488146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เหยือกใบนี้มีความจุ ๓ ลิตร ๑๐๐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219046" y="2618910"/>
            <a:ext cx="192232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6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ลิตร	มิลลิลิตร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2804724"/>
              </p:ext>
            </p:extLst>
          </p:nvPr>
        </p:nvGraphicFramePr>
        <p:xfrm>
          <a:off x="2906379" y="348510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เติมน้ำส้มลงไปอีก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434824" y="3963654"/>
            <a:ext cx="154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420670" y="4429731"/>
            <a:ext cx="1548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3958862"/>
              </p:ext>
            </p:extLst>
          </p:nvPr>
        </p:nvGraphicFramePr>
        <p:xfrm>
          <a:off x="2924059" y="4461136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41" name="Straight Connector 40"/>
          <p:cNvCxnSpPr/>
          <p:nvPr/>
        </p:nvCxnSpPr>
        <p:spPr>
          <a:xfrm>
            <a:off x="7456598" y="4449883"/>
            <a:ext cx="154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" name="Group 56"/>
          <p:cNvGrpSpPr/>
          <p:nvPr/>
        </p:nvGrpSpPr>
        <p:grpSpPr>
          <a:xfrm>
            <a:off x="7442444" y="4915960"/>
            <a:ext cx="1548000" cy="31299"/>
            <a:chOff x="7665492" y="4183383"/>
            <a:chExt cx="325618" cy="31299"/>
          </a:xfrm>
        </p:grpSpPr>
        <p:cxnSp>
          <p:nvCxnSpPr>
            <p:cNvPr id="58" name="Straight Connector 5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6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7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7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7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7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7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7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8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056188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51574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วันแรกแม่ค้าขายโอเลี้ยงได้ 3 ลิตร 325 มิลลิลิตร วันที่สองขายได้ 2 ลิตร 850 มิลลิลิตร รวมสองวันแม่ค้าขายโอเลี้ยงได้ปริมาตรเท่าไร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3307845"/>
              </p:ext>
            </p:extLst>
          </p:nvPr>
        </p:nvGraphicFramePr>
        <p:xfrm>
          <a:off x="2902285" y="397490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รวมสองวันขายได้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553373"/>
              </p:ext>
            </p:extLst>
          </p:nvPr>
        </p:nvGraphicFramePr>
        <p:xfrm>
          <a:off x="2902285" y="298281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วันแรกแม่ค้าขายโอเลี้ยงได้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511496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5142767"/>
            <a:ext cx="69749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รวมสองวันแม่ค้าขายโอเลี้ยงได้ปริมาตร ๖ ลิตร ๑๗๕ มิลลิลิตร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219046" y="2618910"/>
            <a:ext cx="192232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ลิตร	มิลลิลิตร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9317005"/>
              </p:ext>
            </p:extLst>
          </p:nvPr>
        </p:nvGraphicFramePr>
        <p:xfrm>
          <a:off x="2906379" y="348510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วันที่สองขายได้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434824" y="3963654"/>
            <a:ext cx="154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420670" y="4429731"/>
            <a:ext cx="1548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2862993"/>
              </p:ext>
            </p:extLst>
          </p:nvPr>
        </p:nvGraphicFramePr>
        <p:xfrm>
          <a:off x="2924059" y="4461136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41" name="Straight Connector 40"/>
          <p:cNvCxnSpPr/>
          <p:nvPr/>
        </p:nvCxnSpPr>
        <p:spPr>
          <a:xfrm>
            <a:off x="7456598" y="4449883"/>
            <a:ext cx="154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" name="Group 56"/>
          <p:cNvGrpSpPr/>
          <p:nvPr/>
        </p:nvGrpSpPr>
        <p:grpSpPr>
          <a:xfrm>
            <a:off x="7442444" y="4915960"/>
            <a:ext cx="1548000" cy="31299"/>
            <a:chOff x="7665492" y="4183383"/>
            <a:chExt cx="325618" cy="31299"/>
          </a:xfrm>
        </p:grpSpPr>
        <p:cxnSp>
          <p:nvCxnSpPr>
            <p:cNvPr id="58" name="Straight Connector 5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0754327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5186004"/>
              </p:ext>
            </p:extLst>
          </p:nvPr>
        </p:nvGraphicFramePr>
        <p:xfrm>
          <a:off x="2100964" y="5038164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จะต้องดื่มน้ำเพิ่มอีก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639058" y="-4107446"/>
            <a:ext cx="1069683" cy="9452665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884673" y="231808"/>
            <a:ext cx="8725270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ในแต่ละวันผู้ใหญ่ควรดื่มน้ำ 2,100 มิลลิลิตร วันนี้ครูพลอยใสดื่มน้ำไปแล้ว 1 ลิตร 250 มิลลิลิตร ครูพลอยใสต้องดื่มน้ำเพิ่มอีกเท่าไรจึงจะได้ 2,100 มิลลิลิตร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1153729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1179687"/>
            <a:ext cx="647004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ครูพลอยใสต้องดื่มน้ำเพิ่มอีกเท่าไรจึงจะได้ 2,100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1752028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88910" y="1661872"/>
            <a:ext cx="8053808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ในแต่ละวันผู้ใหญ่ควรดื่มน้ำ 2,100 มิลลิลิตร วันนี้ครูพลอยใสดื่มน้ำไปแล้ว</a:t>
            </a:r>
          </a:p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1 ลิตร 250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193649" y="2609345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6720953" y="2892563"/>
            <a:ext cx="23471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นำปริมาตรมาลบกัน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1193649" y="3759562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0498834"/>
              </p:ext>
            </p:extLst>
          </p:nvPr>
        </p:nvGraphicFramePr>
        <p:xfrm>
          <a:off x="2100964" y="4133151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ในแต่ละวันผู้ใหญ่ควรดื่มน้ำ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193649" y="556862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69052" y="5596432"/>
            <a:ext cx="497443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ครูพลอยใสต้องดื่มน้ำเพิ่มอีก ๘๕๐ มิลลิลิตร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4736" y="2747432"/>
            <a:ext cx="3162648" cy="1016158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6316127" y="3682166"/>
            <a:ext cx="2008883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กิโลเมตร	    เมตร</a:t>
            </a: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196032" y="4372476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6603688"/>
              </p:ext>
            </p:extLst>
          </p:nvPr>
        </p:nvGraphicFramePr>
        <p:xfrm>
          <a:off x="2105058" y="4591899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วันนี้ครูพลอยใสดื่มน้ำไปแล้ว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6633503" y="5041425"/>
            <a:ext cx="1548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6619349" y="5492988"/>
            <a:ext cx="1548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600111" y="3953558"/>
            <a:ext cx="724900" cy="615401"/>
            <a:chOff x="3690597" y="2041866"/>
            <a:chExt cx="667291" cy="615401"/>
          </a:xfrm>
        </p:grpSpPr>
        <p:cxnSp>
          <p:nvCxnSpPr>
            <p:cNvPr id="45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90597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1100</a:t>
              </a: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569418" y="3941453"/>
            <a:ext cx="542021" cy="615401"/>
            <a:chOff x="3912384" y="2041866"/>
            <a:chExt cx="498947" cy="615401"/>
          </a:xfrm>
        </p:grpSpPr>
        <p:cxnSp>
          <p:nvCxnSpPr>
            <p:cNvPr id="70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953357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6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6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6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6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7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73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7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7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7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7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78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052233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2225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3225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75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1075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1525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2525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3525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6325"/>
                            </p:stCondLst>
                            <p:childTnLst>
                              <p:par>
                                <p:cTn id="4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7325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8325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0325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42325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2825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43825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44825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45825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7825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48825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49825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49" grpId="0"/>
      <p:bldP spid="152" grpId="0"/>
      <p:bldP spid="155" grpId="0"/>
      <p:bldP spid="156" grpId="0"/>
      <p:bldP spid="8" grpId="0"/>
      <p:bldP spid="57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เหยือกมีความจุ 2 ลิตร 500 มิลลิลิตร เทน้ำส้มปริมาตร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600 มิลลิลิตร ใส่ลงในเหยือก เหยือกใบนี้ยังใส่น้ำส้มได้อีกเท่าไร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3279036"/>
              </p:ext>
            </p:extLst>
          </p:nvPr>
        </p:nvGraphicFramePr>
        <p:xfrm>
          <a:off x="2972488" y="410673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เหยือกใบนี้ยังใส่น้ำส้มได้อีก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1" name="TextBox 40"/>
          <p:cNvSpPr txBox="1"/>
          <p:nvPr/>
        </p:nvSpPr>
        <p:spPr>
          <a:xfrm>
            <a:off x="2065173" y="268299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57" name="Table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3408199"/>
              </p:ext>
            </p:extLst>
          </p:nvPr>
        </p:nvGraphicFramePr>
        <p:xfrm>
          <a:off x="2972488" y="3100126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เหยือกมีความจุ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8" name="TextBox 57"/>
          <p:cNvSpPr txBox="1"/>
          <p:nvPr/>
        </p:nvSpPr>
        <p:spPr>
          <a:xfrm>
            <a:off x="2065173" y="468074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940576" y="4708547"/>
            <a:ext cx="589135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เหยือกใบนี้ยังใส่น้ำส้มได้อีก ๑ ลิตร ๙๐๐ มิลลิลิตร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347307" y="2547543"/>
            <a:ext cx="192232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ลิตร	มิลลิลิตร</a:t>
            </a:r>
          </a:p>
        </p:txBody>
      </p:sp>
      <p:sp>
        <p:nvSpPr>
          <p:cNvPr id="71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067556" y="3441049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72" name="Table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4131516"/>
              </p:ext>
            </p:extLst>
          </p:nvPr>
        </p:nvGraphicFramePr>
        <p:xfrm>
          <a:off x="2976582" y="361693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เทน้ำส้มปริมาตร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76" name="Straight Connector 75"/>
          <p:cNvCxnSpPr/>
          <p:nvPr/>
        </p:nvCxnSpPr>
        <p:spPr>
          <a:xfrm>
            <a:off x="7505027" y="4080970"/>
            <a:ext cx="154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Group 76"/>
          <p:cNvGrpSpPr/>
          <p:nvPr/>
        </p:nvGrpSpPr>
        <p:grpSpPr>
          <a:xfrm>
            <a:off x="7490873" y="4561561"/>
            <a:ext cx="1548000" cy="31299"/>
            <a:chOff x="7665492" y="4183383"/>
            <a:chExt cx="325618" cy="31299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413579" y="2906017"/>
            <a:ext cx="724900" cy="608533"/>
            <a:chOff x="3610431" y="2041866"/>
            <a:chExt cx="667291" cy="608533"/>
          </a:xfrm>
        </p:grpSpPr>
        <p:cxnSp>
          <p:nvCxnSpPr>
            <p:cNvPr id="8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38781" y="2431477"/>
              <a:ext cx="480628" cy="218922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10431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1500</a:t>
              </a:r>
            </a:p>
          </p:txBody>
        </p:sp>
      </p:grpSp>
      <p:grpSp>
        <p:nvGrpSpPr>
          <p:cNvPr id="84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455456" y="2908428"/>
            <a:ext cx="542021" cy="615401"/>
            <a:chOff x="3912384" y="2041866"/>
            <a:chExt cx="498947" cy="615401"/>
          </a:xfrm>
        </p:grpSpPr>
        <p:cxnSp>
          <p:nvCxnSpPr>
            <p:cNvPr id="85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953357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endParaRPr>
            </a:p>
          </p:txBody>
        </p:sp>
      </p:grpSp>
      <p:sp>
        <p:nvSpPr>
          <p:cNvPr id="4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6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6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6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6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6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6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6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6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0471501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58" grpId="0"/>
      <p:bldP spid="59" grpId="0"/>
      <p:bldP spid="70" grpId="0"/>
      <p:bldP spid="71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น้ำ 50 ลิตร ใช้ทำขนมไปแล้ว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22 ลิตร 750 มิลลิลิตร เหลือน้ำเท่าไร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6633989"/>
              </p:ext>
            </p:extLst>
          </p:nvPr>
        </p:nvGraphicFramePr>
        <p:xfrm>
          <a:off x="2972488" y="410673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เหลือน้ำ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1" name="TextBox 40"/>
          <p:cNvSpPr txBox="1"/>
          <p:nvPr/>
        </p:nvSpPr>
        <p:spPr>
          <a:xfrm>
            <a:off x="2065173" y="2682995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57" name="Table 5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1235216"/>
              </p:ext>
            </p:extLst>
          </p:nvPr>
        </p:nvGraphicFramePr>
        <p:xfrm>
          <a:off x="2972488" y="3100126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น้ำ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58" name="TextBox 57"/>
          <p:cNvSpPr txBox="1"/>
          <p:nvPr/>
        </p:nvSpPr>
        <p:spPr>
          <a:xfrm>
            <a:off x="2065173" y="468074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2940576" y="4708547"/>
            <a:ext cx="390042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เหลือน้ำ ๒๗ ลิตร ๒๕๐ มิลลิลิตร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7347307" y="2547543"/>
            <a:ext cx="192232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ลิตร	มิลลิลิตร</a:t>
            </a:r>
          </a:p>
        </p:txBody>
      </p:sp>
      <p:sp>
        <p:nvSpPr>
          <p:cNvPr id="71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067556" y="3441049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72" name="Table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5872743"/>
              </p:ext>
            </p:extLst>
          </p:nvPr>
        </p:nvGraphicFramePr>
        <p:xfrm>
          <a:off x="2976582" y="361693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ใช้ทำขนมไปแล้ว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76" name="Straight Connector 75"/>
          <p:cNvCxnSpPr/>
          <p:nvPr/>
        </p:nvCxnSpPr>
        <p:spPr>
          <a:xfrm>
            <a:off x="7388915" y="4080970"/>
            <a:ext cx="1656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Group 76"/>
          <p:cNvGrpSpPr/>
          <p:nvPr/>
        </p:nvGrpSpPr>
        <p:grpSpPr>
          <a:xfrm>
            <a:off x="7360246" y="4561561"/>
            <a:ext cx="1656000" cy="31299"/>
            <a:chOff x="7665492" y="4183383"/>
            <a:chExt cx="325618" cy="31299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428093" y="2906017"/>
            <a:ext cx="724900" cy="617812"/>
            <a:chOff x="3623792" y="2041866"/>
            <a:chExt cx="667291" cy="617812"/>
          </a:xfrm>
        </p:grpSpPr>
        <p:cxnSp>
          <p:nvCxnSpPr>
            <p:cNvPr id="8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95537" y="2431477"/>
              <a:ext cx="223872" cy="228201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23792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1000</a:t>
              </a:r>
            </a:p>
          </p:txBody>
        </p:sp>
      </p:grpSp>
      <p:grpSp>
        <p:nvGrpSpPr>
          <p:cNvPr id="84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282263" y="2908428"/>
            <a:ext cx="497512" cy="615401"/>
            <a:chOff x="3793027" y="2041866"/>
            <a:chExt cx="457974" cy="615401"/>
          </a:xfrm>
        </p:grpSpPr>
        <p:cxnSp>
          <p:nvCxnSpPr>
            <p:cNvPr id="85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93027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49</a:t>
              </a:r>
            </a:p>
          </p:txBody>
        </p:sp>
      </p:grpSp>
      <p:sp>
        <p:nvSpPr>
          <p:cNvPr id="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4601852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58" grpId="0"/>
      <p:bldP spid="59" grpId="0"/>
      <p:bldP spid="70" grpId="0"/>
      <p:bldP spid="71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6372119"/>
              </p:ext>
            </p:extLst>
          </p:nvPr>
        </p:nvGraphicFramePr>
        <p:xfrm>
          <a:off x="2770045" y="3693573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ถังใบแรกมีน้ำมันมากกว่าถังใบที่สอง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445546" y="-2795252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2131415" y="1128140"/>
            <a:ext cx="7854413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ถังใบแรกมีน้ำมัน 125 ลิตร ถังใบที่สองมีน้ำมัน 89 ลิตร 240 มิลลิลิตร ถังใบแรกมีน้ำมันมากกว่าถังใบที่สองเท่าไร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862730" y="241497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0680263"/>
              </p:ext>
            </p:extLst>
          </p:nvPr>
        </p:nvGraphicFramePr>
        <p:xfrm>
          <a:off x="2770045" y="278856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ถังใบแรกมีน้ำมัน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862730" y="4572376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738133" y="4600182"/>
            <a:ext cx="686277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ถังใบแรกมีน้ำมันมากกว่าถังใบที่สอง ๓๕ ลิตร ๗๖๐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144863" y="2337575"/>
            <a:ext cx="2216852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b="1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ลิตร	  มิลลิลิตร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865113" y="302788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9190768"/>
              </p:ext>
            </p:extLst>
          </p:nvPr>
        </p:nvGraphicFramePr>
        <p:xfrm>
          <a:off x="2774139" y="3247308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ถังใบที่สองมีน้ำมัน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240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7041327" y="3696834"/>
            <a:ext cx="1836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7027173" y="4148397"/>
            <a:ext cx="1836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269192" y="2608967"/>
            <a:ext cx="724900" cy="615401"/>
            <a:chOff x="3690597" y="2041866"/>
            <a:chExt cx="667291" cy="615401"/>
          </a:xfrm>
        </p:grpSpPr>
        <p:cxnSp>
          <p:nvCxnSpPr>
            <p:cNvPr id="45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90597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1000</a:t>
              </a: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036297" y="2596862"/>
            <a:ext cx="744229" cy="650446"/>
            <a:chOff x="3726247" y="2041866"/>
            <a:chExt cx="685085" cy="650446"/>
          </a:xfrm>
        </p:grpSpPr>
        <p:cxnSp>
          <p:nvCxnSpPr>
            <p:cNvPr id="70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26247" y="2431477"/>
              <a:ext cx="493164" cy="260835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13734" y="2041866"/>
              <a:ext cx="59759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124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3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6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6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6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2485450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9705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705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1705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3705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705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6205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7205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8205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9205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1205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2205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3205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152" grpId="0"/>
      <p:bldP spid="155" grpId="0"/>
      <p:bldP spid="156" grpId="0"/>
      <p:bldP spid="8" grpId="0"/>
      <p:bldP spid="57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89333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503335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ลุงรีดนมวัวใส่ถังได้ 6 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125 มิลลิลิตร เทนมวัวใส่ขวด 900 มิลลิลิตร เหลือนมวัวในถังเท่าไร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7591876"/>
              </p:ext>
            </p:extLst>
          </p:nvPr>
        </p:nvGraphicFramePr>
        <p:xfrm>
          <a:off x="2902285" y="429422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เหลือนมวัวใส่ถัง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855964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357874"/>
              </p:ext>
            </p:extLst>
          </p:nvPr>
        </p:nvGraphicFramePr>
        <p:xfrm>
          <a:off x="2902285" y="3302123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ลุงรีดนมวัวใส่ถุงได้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2038512" y="4911765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913915" y="4939571"/>
            <a:ext cx="456246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เหลือนมวัวในถัง ๕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 ๒๒๕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233559" y="2764053"/>
            <a:ext cx="213071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ลิตร	  มิลลิลิตร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113467" y="3541448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3483753"/>
              </p:ext>
            </p:extLst>
          </p:nvPr>
        </p:nvGraphicFramePr>
        <p:xfrm>
          <a:off x="2906379" y="3804413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เทนมวัวใส่ขวด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347740" y="4282967"/>
            <a:ext cx="1692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319072" y="4749044"/>
            <a:ext cx="1692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306798" y="3118428"/>
            <a:ext cx="724900" cy="615401"/>
            <a:chOff x="3690597" y="2041866"/>
            <a:chExt cx="667291" cy="615401"/>
          </a:xfrm>
        </p:grpSpPr>
        <p:cxnSp>
          <p:nvCxnSpPr>
            <p:cNvPr id="61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90597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1125</a:t>
              </a:r>
            </a:p>
          </p:txBody>
        </p:sp>
      </p:grpSp>
      <p:grpSp>
        <p:nvGrpSpPr>
          <p:cNvPr id="70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241519" y="3120837"/>
            <a:ext cx="480088" cy="596555"/>
            <a:chOff x="3733569" y="2041866"/>
            <a:chExt cx="441935" cy="596555"/>
          </a:xfrm>
        </p:grpSpPr>
        <p:cxnSp>
          <p:nvCxnSpPr>
            <p:cNvPr id="71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21908" y="2460506"/>
              <a:ext cx="217338" cy="177915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33569" y="2041866"/>
              <a:ext cx="441935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noProof="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5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7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7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7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7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8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8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8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8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8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8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8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81263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5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51574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ใบบัวดื่มน้ำส้มไป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800 มิลลิลิตร ยังเหลือน้ำส้มอีก 1 ลิตร 350 มิลลิลิตร เดิมใบบัวมีน้ำส้มเท่าไร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1644120"/>
              </p:ext>
            </p:extLst>
          </p:nvPr>
        </p:nvGraphicFramePr>
        <p:xfrm>
          <a:off x="2902285" y="397490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เดิมใบบัวมีน้ำส้ม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0440105"/>
              </p:ext>
            </p:extLst>
          </p:nvPr>
        </p:nvGraphicFramePr>
        <p:xfrm>
          <a:off x="2902285" y="298281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ใบบัวดื่มน้ำส้มไป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511496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5142767"/>
            <a:ext cx="460254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เดิมใบบัวมีน้ำส้ม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๒ ลิตร ๑๕๐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219046" y="2618910"/>
            <a:ext cx="192232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ลิตร	มิลลิลิตร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4404334"/>
              </p:ext>
            </p:extLst>
          </p:nvPr>
        </p:nvGraphicFramePr>
        <p:xfrm>
          <a:off x="2906379" y="348510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ยังเหลือน้ำส้มอีก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434824" y="3963654"/>
            <a:ext cx="154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420670" y="4429731"/>
            <a:ext cx="1548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8297555"/>
              </p:ext>
            </p:extLst>
          </p:nvPr>
        </p:nvGraphicFramePr>
        <p:xfrm>
          <a:off x="2924059" y="4461136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41" name="Straight Connector 40"/>
          <p:cNvCxnSpPr/>
          <p:nvPr/>
        </p:nvCxnSpPr>
        <p:spPr>
          <a:xfrm>
            <a:off x="7456598" y="4449883"/>
            <a:ext cx="154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" name="Group 56"/>
          <p:cNvGrpSpPr/>
          <p:nvPr/>
        </p:nvGrpSpPr>
        <p:grpSpPr>
          <a:xfrm>
            <a:off x="7442444" y="4915960"/>
            <a:ext cx="1548000" cy="31299"/>
            <a:chOff x="7665492" y="4183383"/>
            <a:chExt cx="325618" cy="31299"/>
          </a:xfrm>
        </p:grpSpPr>
        <p:cxnSp>
          <p:nvCxnSpPr>
            <p:cNvPr id="58" name="Straight Connector 5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7990346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89333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503335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โอ่งใบหนึ่งมีความจุ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50 ลิตร เติมน้ำในโอ่ง 11 ลิตร 700 มิลลิลิตร ต้องเติมน้ำอีกเท่าไรน้ำจึงจะเต็มโอ่ง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3742110"/>
              </p:ext>
            </p:extLst>
          </p:nvPr>
        </p:nvGraphicFramePr>
        <p:xfrm>
          <a:off x="2902285" y="429422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ต้องเติมน้ำอีก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855964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9331731"/>
              </p:ext>
            </p:extLst>
          </p:nvPr>
        </p:nvGraphicFramePr>
        <p:xfrm>
          <a:off x="2902285" y="3302123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โอ่งใบหนึ่งมีความจุ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2038512" y="4911765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913915" y="4939571"/>
            <a:ext cx="625684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ต้องเติมน้ำอีก ๓๘ ลิตร ๓๐๐ มิลลิลิตร น้ำจึงจะเต็มโอ่ง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233559" y="2764053"/>
            <a:ext cx="213071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ลิตร	  มิลลิลิตร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113467" y="3541448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2097772"/>
              </p:ext>
            </p:extLst>
          </p:nvPr>
        </p:nvGraphicFramePr>
        <p:xfrm>
          <a:off x="2906379" y="3804413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เติมน้ำลงในโอ่ง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347740" y="4282967"/>
            <a:ext cx="1692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319072" y="4749044"/>
            <a:ext cx="1692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345714" y="3118428"/>
            <a:ext cx="694022" cy="615401"/>
            <a:chOff x="3606173" y="2041866"/>
            <a:chExt cx="638867" cy="615401"/>
          </a:xfrm>
        </p:grpSpPr>
        <p:cxnSp>
          <p:nvCxnSpPr>
            <p:cNvPr id="61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06173" y="2041866"/>
              <a:ext cx="638867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1000</a:t>
              </a:r>
            </a:p>
          </p:txBody>
        </p:sp>
      </p:grpSp>
      <p:grpSp>
        <p:nvGrpSpPr>
          <p:cNvPr id="70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241519" y="3120837"/>
            <a:ext cx="480088" cy="596555"/>
            <a:chOff x="3800374" y="2041866"/>
            <a:chExt cx="441935" cy="596555"/>
          </a:xfrm>
        </p:grpSpPr>
        <p:cxnSp>
          <p:nvCxnSpPr>
            <p:cNvPr id="71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21908" y="2460506"/>
              <a:ext cx="217338" cy="177915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800374" y="2041866"/>
              <a:ext cx="441935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49</a:t>
              </a:r>
            </a:p>
          </p:txBody>
        </p:sp>
      </p:grpSp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0381367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5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51574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ปีบใบหนึ่งมีน้ำมันพืช 9 ลิตร 150 มิลลิลิตร เติมน้ำมันพืชลงไปอีก 4 ลิตร 625 มิลลิลิตร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ปีบใบนี้มีน้ำมันพืชเท่าไร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2941265"/>
              </p:ext>
            </p:extLst>
          </p:nvPr>
        </p:nvGraphicFramePr>
        <p:xfrm>
          <a:off x="2902285" y="397490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ปีบใบนี้มีน้ำมันพืช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8482896"/>
              </p:ext>
            </p:extLst>
          </p:nvPr>
        </p:nvGraphicFramePr>
        <p:xfrm>
          <a:off x="2902285" y="298281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ปีบใบหนึ่งมีน้ำมันพืช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511496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5142767"/>
            <a:ext cx="497604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ปีบใบนี้มีน้ำมันพืช ๑๓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 ๗๗๕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7219046" y="2618910"/>
            <a:ext cx="192232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ลิตร	มิลลิลิตร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2448010"/>
              </p:ext>
            </p:extLst>
          </p:nvPr>
        </p:nvGraphicFramePr>
        <p:xfrm>
          <a:off x="2906379" y="348510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เติมน้ำมันพืชลงไปอีก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434824" y="3963654"/>
            <a:ext cx="1548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355968" y="4429731"/>
            <a:ext cx="1582774" cy="31299"/>
            <a:chOff x="7667110" y="4183383"/>
            <a:chExt cx="325366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8476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2019296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3917525"/>
              </p:ext>
            </p:extLst>
          </p:nvPr>
        </p:nvGraphicFramePr>
        <p:xfrm>
          <a:off x="2924059" y="4461136"/>
          <a:ext cx="632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9338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620158"/>
              </p:ext>
            </p:extLst>
          </p:nvPr>
        </p:nvGraphicFramePr>
        <p:xfrm>
          <a:off x="2902285" y="3974907"/>
          <a:ext cx="632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รถดับเพลิงมีน้ำ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9337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51574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รถดับเพลิงของเทศบาลมีน้ำ 2,350 ลิตร 900 มิลลิลิตร เติมน้ำเพิ่มอีก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6,987 ลิตร 700 มิลลิลิตร รถดับเพลิงของเทศบาลมีน้ำเท่าไร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2021120"/>
              </p:ext>
            </p:extLst>
          </p:nvPr>
        </p:nvGraphicFramePr>
        <p:xfrm>
          <a:off x="2902285" y="2982810"/>
          <a:ext cx="632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รถดับเพลิงมีน้ำ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2350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511496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5142767"/>
            <a:ext cx="639149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รถดับเพลิงของเทศบาลมีน้ำ ๙,๓๓๗ ลิตร ๖๐๐ มิลลิลิตร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219046" y="2618910"/>
            <a:ext cx="223490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ลิตร	   มิลลิลิตร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302152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5147161"/>
              </p:ext>
            </p:extLst>
          </p:nvPr>
        </p:nvGraphicFramePr>
        <p:xfrm>
          <a:off x="2906379" y="3485100"/>
          <a:ext cx="6328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เติมน้ำเพิ่มอีก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6987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202596" y="3963654"/>
            <a:ext cx="2016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188439" y="4429731"/>
            <a:ext cx="2016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Group 56"/>
          <p:cNvGrpSpPr/>
          <p:nvPr/>
        </p:nvGrpSpPr>
        <p:grpSpPr>
          <a:xfrm>
            <a:off x="7181189" y="4915960"/>
            <a:ext cx="2016000" cy="31299"/>
            <a:chOff x="7665492" y="4183383"/>
            <a:chExt cx="325618" cy="31299"/>
          </a:xfrm>
        </p:grpSpPr>
        <p:cxnSp>
          <p:nvCxnSpPr>
            <p:cNvPr id="58" name="Straight Connector 5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2904871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0255899"/>
              </p:ext>
            </p:extLst>
          </p:nvPr>
        </p:nvGraphicFramePr>
        <p:xfrm>
          <a:off x="2100964" y="5299419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ขุนรีดนมวัวได้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280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639058" y="-4107446"/>
            <a:ext cx="1069683" cy="9452665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884673" y="231808"/>
            <a:ext cx="8725270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พ่อรีดนมวัวได้ 12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ลิตร 150 มิลลิลิตร พ่อรีดนมวัวได้มากกว่าขุน 1 ลิตร 870 มิลลิลิตร ขุนรีดนมวัวได้เท่าไร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1023103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1049061"/>
            <a:ext cx="230223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ขุนรีดนมวัวได้เท่าไร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1447231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88910" y="1429645"/>
            <a:ext cx="722345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พ่อรีดนมวัวได้ 12 ลิตร 150 มิลลิลิตร พ่อรีดนมวัวได้มากกว่าขุน </a:t>
            </a:r>
          </a:p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1 ลิตร 870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193649" y="2885113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1193649" y="4020817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4194439"/>
              </p:ext>
            </p:extLst>
          </p:nvPr>
        </p:nvGraphicFramePr>
        <p:xfrm>
          <a:off x="2100964" y="4394406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พ่อรีดนมวัวได้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193649" y="582988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69052" y="5857687"/>
            <a:ext cx="449193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ขุนรีดนมวัวได้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๑๐ ลิตร ๒๘๐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316127" y="3943421"/>
            <a:ext cx="213071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	  มิลลิลิตร</a:t>
            </a: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196032" y="4633731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3344812"/>
              </p:ext>
            </p:extLst>
          </p:nvPr>
        </p:nvGraphicFramePr>
        <p:xfrm>
          <a:off x="2105058" y="4853154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พ่อรีดนมวัวได้มากกว่าขุน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870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6488362" y="5317194"/>
            <a:ext cx="169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6474209" y="5754243"/>
            <a:ext cx="1692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600111" y="4214813"/>
            <a:ext cx="724900" cy="615401"/>
            <a:chOff x="3690597" y="2041866"/>
            <a:chExt cx="667291" cy="615401"/>
          </a:xfrm>
        </p:grpSpPr>
        <p:cxnSp>
          <p:nvCxnSpPr>
            <p:cNvPr id="45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90597" y="2041866"/>
              <a:ext cx="66729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1150</a:t>
              </a:r>
            </a:p>
          </p:txBody>
        </p:sp>
      </p:grpSp>
      <p:grpSp>
        <p:nvGrpSpPr>
          <p:cNvPr id="6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569425" y="4202708"/>
            <a:ext cx="512994" cy="615401"/>
            <a:chOff x="3912384" y="2041866"/>
            <a:chExt cx="472226" cy="615401"/>
          </a:xfrm>
        </p:grpSpPr>
        <p:cxnSp>
          <p:nvCxnSpPr>
            <p:cNvPr id="70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926636" y="2041866"/>
              <a:ext cx="457974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11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3762832" y="3083580"/>
            <a:ext cx="3722718" cy="977449"/>
            <a:chOff x="3627966" y="2607944"/>
            <a:chExt cx="3927211" cy="979756"/>
          </a:xfrm>
        </p:grpSpPr>
        <p:pic>
          <p:nvPicPr>
            <p:cNvPr id="7" name="Picture 6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830559" y="2609345"/>
              <a:ext cx="3724618" cy="978355"/>
            </a:xfrm>
            <a:prstGeom prst="rect">
              <a:avLst/>
            </a:prstGeom>
          </p:spPr>
        </p:pic>
        <p:sp>
          <p:nvSpPr>
            <p:cNvPr id="29" name="TextBox 28"/>
            <p:cNvSpPr txBox="1"/>
            <p:nvPr/>
          </p:nvSpPr>
          <p:spPr>
            <a:xfrm>
              <a:off x="3627966" y="2607944"/>
              <a:ext cx="521297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พ่อ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3658331" y="2990623"/>
              <a:ext cx="506870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ขุน</a:t>
              </a:r>
            </a:p>
          </p:txBody>
        </p:sp>
      </p:grpSp>
      <p:sp>
        <p:nvSpPr>
          <p:cNvPr id="33" name="TextBox 32"/>
          <p:cNvSpPr txBox="1"/>
          <p:nvPr/>
        </p:nvSpPr>
        <p:spPr>
          <a:xfrm>
            <a:off x="7600111" y="3188775"/>
            <a:ext cx="234711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นำปริมาตรมาลบกัน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9" name="TextBox 148"/>
          <p:cNvSpPr txBox="1"/>
          <p:nvPr/>
        </p:nvSpPr>
        <p:spPr>
          <a:xfrm>
            <a:off x="3593086" y="2369446"/>
            <a:ext cx="6104715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พ่อรีดนมวัวได้มากกว่า </a:t>
            </a:r>
            <a:r>
              <a:rPr kumimoji="0" lang="th-TH" sz="26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1 ลิตร 870 มิลลิลิตร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แสดงว่า</a:t>
            </a:r>
            <a:r>
              <a:rPr lang="th-TH" sz="26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ขุนรีดนมวัวได้น้อยกว่าพ่อ 1 ลิตร 870 มิลลิลิตร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9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33494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813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913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193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293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158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258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303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3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783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883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983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4183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383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4433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4533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46330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733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4933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5033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133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52" grpId="0"/>
      <p:bldP spid="155" grpId="0"/>
      <p:bldP spid="156" grpId="0"/>
      <p:bldP spid="8" grpId="0"/>
      <p:bldP spid="57" grpId="0"/>
      <p:bldP spid="33" grpId="0"/>
      <p:bldP spid="149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4052532"/>
              </p:ext>
            </p:extLst>
          </p:nvPr>
        </p:nvGraphicFramePr>
        <p:xfrm>
          <a:off x="2906379" y="3485100"/>
          <a:ext cx="679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ขวดใบแรกมีความจุมากกว่าขวดใบที่สอง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0333549"/>
              </p:ext>
            </p:extLst>
          </p:nvPr>
        </p:nvGraphicFramePr>
        <p:xfrm>
          <a:off x="2924059" y="4461136"/>
          <a:ext cx="679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6368750"/>
              </p:ext>
            </p:extLst>
          </p:nvPr>
        </p:nvGraphicFramePr>
        <p:xfrm>
          <a:off x="2902285" y="3974907"/>
          <a:ext cx="679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ขวดใบแรกมีความจุ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51574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ขวดใบแรกมีความจุมากกว่าขวดใบที่สองอยู่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 ลิตร 750 มิลลิลิตร ถ้าขวดไปที่สองมีความจุ 2 ลิตร 250 มิลลิลิตร ขวดใบแรกมีความจุเท่าไร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2961603"/>
              </p:ext>
            </p:extLst>
          </p:nvPr>
        </p:nvGraphicFramePr>
        <p:xfrm>
          <a:off x="2902285" y="2982810"/>
          <a:ext cx="679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8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ขวดใบที่สองมีความจุ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511496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5142767"/>
            <a:ext cx="3137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ขวดใบแรกมีความจุ ๔ ลิตร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915733" y="2618910"/>
            <a:ext cx="192232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ลิตร	มิลลิลิตร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694037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65" name="Straight Connector 64"/>
          <p:cNvCxnSpPr/>
          <p:nvPr/>
        </p:nvCxnSpPr>
        <p:spPr>
          <a:xfrm>
            <a:off x="8029908" y="3963654"/>
            <a:ext cx="1692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8001237" y="4429731"/>
            <a:ext cx="1692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Group 56"/>
          <p:cNvGrpSpPr/>
          <p:nvPr/>
        </p:nvGrpSpPr>
        <p:grpSpPr>
          <a:xfrm>
            <a:off x="7993988" y="4915960"/>
            <a:ext cx="1692000" cy="31299"/>
            <a:chOff x="7665492" y="4183383"/>
            <a:chExt cx="325618" cy="31299"/>
          </a:xfrm>
        </p:grpSpPr>
        <p:cxnSp>
          <p:nvCxnSpPr>
            <p:cNvPr id="58" name="Straight Connector 5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1605318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89333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503335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วันศุกร์ขายน้ำมะพร้าวได้ 4 ลิตร 200 มิลลิลิตร วันศุกร์ขายน้ำมะนาวได้มากกว่าวันเสาร์ 550 มิลลิลิตร วันเสาร์ขายน้ำมะพร้าวได้เท่าไร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7566030"/>
              </p:ext>
            </p:extLst>
          </p:nvPr>
        </p:nvGraphicFramePr>
        <p:xfrm>
          <a:off x="2902285" y="429422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วันเสาร์ขายน้ำมะพร้าวได้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994970" y="2855964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65737"/>
              </p:ext>
            </p:extLst>
          </p:nvPr>
        </p:nvGraphicFramePr>
        <p:xfrm>
          <a:off x="2902285" y="3302123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วันศุกร์ขายน้ำมะพร้าวได้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2038512" y="4911765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913915" y="4939571"/>
            <a:ext cx="550022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วันเสาร์ขายน้ำมะพร้าวได้ ๓ ลิตร ๖๕๐ มิลลิลิตร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233559" y="2764053"/>
            <a:ext cx="213071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ลิตร	  มิลลิลิตร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113467" y="3541448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6079882"/>
              </p:ext>
            </p:extLst>
          </p:nvPr>
        </p:nvGraphicFramePr>
        <p:xfrm>
          <a:off x="2906379" y="3804413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วันศุกร์ขายได้มากกว่าวันเสาร์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7347740" y="4282967"/>
            <a:ext cx="1692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7333586" y="4749044"/>
            <a:ext cx="1692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345714" y="3118428"/>
            <a:ext cx="694022" cy="613478"/>
            <a:chOff x="3606173" y="2041866"/>
            <a:chExt cx="638867" cy="613478"/>
          </a:xfrm>
        </p:grpSpPr>
        <p:cxnSp>
          <p:nvCxnSpPr>
            <p:cNvPr id="61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72979" y="2445991"/>
              <a:ext cx="506350" cy="209353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06173" y="2041866"/>
              <a:ext cx="638867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1200</a:t>
              </a:r>
            </a:p>
          </p:txBody>
        </p:sp>
      </p:grpSp>
      <p:grpSp>
        <p:nvGrpSpPr>
          <p:cNvPr id="70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227005" y="3120837"/>
            <a:ext cx="480088" cy="596555"/>
            <a:chOff x="3733569" y="2041866"/>
            <a:chExt cx="441935" cy="596555"/>
          </a:xfrm>
        </p:grpSpPr>
        <p:cxnSp>
          <p:nvCxnSpPr>
            <p:cNvPr id="71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21908" y="2460506"/>
              <a:ext cx="217338" cy="177915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33569" y="2041866"/>
              <a:ext cx="441935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</a:t>
              </a:r>
            </a:p>
          </p:txBody>
        </p:sp>
      </p:grpSp>
      <p:sp>
        <p:nvSpPr>
          <p:cNvPr id="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5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272481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5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" name="Table 3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6084239"/>
              </p:ext>
            </p:extLst>
          </p:nvPr>
        </p:nvGraphicFramePr>
        <p:xfrm>
          <a:off x="2108224" y="5335705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4886917"/>
              </p:ext>
            </p:extLst>
          </p:nvPr>
        </p:nvGraphicFramePr>
        <p:xfrm>
          <a:off x="2100964" y="4936562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แม่มีน้ำเชื่อม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1520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639058" y="-4107446"/>
            <a:ext cx="1069683" cy="9452665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884673" y="231808"/>
            <a:ext cx="8725270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แม่มีน้ำกะทิ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3 ลิตร 670 มิลลิลิตร แม่มีน้ำกะทิน้อยกว่าน้ำเชื่อม 850 มิลลิลิตร แม่มีน้ำเชื่อมเท่าไร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1066645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1092603"/>
            <a:ext cx="216758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แม่มีน้ำเชื่อมเท่าไร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1519801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88910" y="1502215"/>
            <a:ext cx="876233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แม่มีน้ำกะทิ 3 ลิตร 670 มิลลิลิตร แม่มีน้ำกะทิน้อยกว่าน้ำเชื่อม 850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193649" y="2565800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1193649" y="365796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6131624"/>
              </p:ext>
            </p:extLst>
          </p:nvPr>
        </p:nvGraphicFramePr>
        <p:xfrm>
          <a:off x="2100964" y="4031549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แม่มีน้ำกะทิ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670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222677" y="575730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98080" y="5785114"/>
            <a:ext cx="418255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แม่มีน้ำเชื่อม ๔ ลิตร ๕๒๐ มิลลิลิตร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316127" y="3580564"/>
            <a:ext cx="213071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	  มิลลิลิตร</a:t>
            </a: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196032" y="4270874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4438352"/>
              </p:ext>
            </p:extLst>
          </p:nvPr>
        </p:nvGraphicFramePr>
        <p:xfrm>
          <a:off x="2105058" y="449029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มีน้ำกะทิน้อยกว่าน้ำเชื่อม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6488362" y="4954337"/>
            <a:ext cx="1692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6474209" y="5391386"/>
            <a:ext cx="1692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Group 3"/>
          <p:cNvGrpSpPr/>
          <p:nvPr/>
        </p:nvGrpSpPr>
        <p:grpSpPr>
          <a:xfrm>
            <a:off x="3762833" y="2593487"/>
            <a:ext cx="4061393" cy="1106558"/>
            <a:chOff x="3627966" y="2436760"/>
            <a:chExt cx="4284489" cy="1109169"/>
          </a:xfrm>
        </p:grpSpPr>
        <p:pic>
          <p:nvPicPr>
            <p:cNvPr id="7" name="Picture 6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980347" y="2436760"/>
              <a:ext cx="3932108" cy="1092748"/>
            </a:xfrm>
            <a:prstGeom prst="rect">
              <a:avLst/>
            </a:prstGeom>
          </p:spPr>
        </p:pic>
        <p:sp>
          <p:nvSpPr>
            <p:cNvPr id="29" name="TextBox 28"/>
            <p:cNvSpPr txBox="1"/>
            <p:nvPr/>
          </p:nvSpPr>
          <p:spPr>
            <a:xfrm>
              <a:off x="3627966" y="2607944"/>
              <a:ext cx="1009899" cy="5553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น้ำกะทิ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3658331" y="2990623"/>
              <a:ext cx="1107981" cy="55530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น้ำเชื่อม</a:t>
              </a:r>
            </a:p>
          </p:txBody>
        </p:sp>
      </p:grpSp>
      <p:sp>
        <p:nvSpPr>
          <p:cNvPr id="33" name="TextBox 32"/>
          <p:cNvSpPr txBox="1"/>
          <p:nvPr/>
        </p:nvSpPr>
        <p:spPr>
          <a:xfrm>
            <a:off x="7991997" y="2869462"/>
            <a:ext cx="248818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นำปริมาตรมาบวกกัน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9" name="TextBox 148"/>
          <p:cNvSpPr txBox="1"/>
          <p:nvPr/>
        </p:nvSpPr>
        <p:spPr>
          <a:xfrm>
            <a:off x="3622114" y="1948535"/>
            <a:ext cx="4404285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มีน้ำกะทิน้อยกว่าน้ำเชื่อม</a:t>
            </a:r>
            <a:r>
              <a:rPr kumimoji="0" lang="th-TH" sz="26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850 มล.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baseline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แสดงว่า</a:t>
            </a:r>
            <a:r>
              <a:rPr lang="th-TH" sz="26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มีน้ำเชื่อมมากกว่าน้ำกะทิ 850 มล.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35" name="Group 34"/>
          <p:cNvGrpSpPr/>
          <p:nvPr/>
        </p:nvGrpSpPr>
        <p:grpSpPr>
          <a:xfrm>
            <a:off x="6481469" y="5790529"/>
            <a:ext cx="1692000" cy="31299"/>
            <a:chOff x="7665492" y="4183383"/>
            <a:chExt cx="325618" cy="31299"/>
          </a:xfrm>
        </p:grpSpPr>
        <p:cxnSp>
          <p:nvCxnSpPr>
            <p:cNvPr id="36" name="Straight Connector 3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กลุ่ม 64">
            <a:extLst>
              <a:ext uri="{FF2B5EF4-FFF2-40B4-BE49-F238E27FC236}">
                <a16:creationId xmlns:a16="http://schemas.microsoft.com/office/drawing/2014/main" id="{CB9B9E4B-4634-42DF-B33A-4BAB49B2BEDB}"/>
              </a:ext>
            </a:extLst>
          </p:cNvPr>
          <p:cNvGrpSpPr/>
          <p:nvPr/>
        </p:nvGrpSpPr>
        <p:grpSpPr>
          <a:xfrm>
            <a:off x="8660547" y="5335705"/>
            <a:ext cx="2690697" cy="1035413"/>
            <a:chOff x="2892612" y="1707208"/>
            <a:chExt cx="2153666" cy="1162446"/>
          </a:xfrm>
        </p:grpSpPr>
        <p:grpSp>
          <p:nvGrpSpPr>
            <p:cNvPr id="39" name="กลุ่ม 65">
              <a:extLst>
                <a:ext uri="{FF2B5EF4-FFF2-40B4-BE49-F238E27FC236}">
                  <a16:creationId xmlns:a16="http://schemas.microsoft.com/office/drawing/2014/main" id="{78B808D0-C379-462F-BEE0-D96DB6FC90BE}"/>
                </a:ext>
              </a:extLst>
            </p:cNvPr>
            <p:cNvGrpSpPr/>
            <p:nvPr/>
          </p:nvGrpSpPr>
          <p:grpSpPr>
            <a:xfrm>
              <a:off x="2892612" y="1707208"/>
              <a:ext cx="2153666" cy="1162446"/>
              <a:chOff x="1518473" y="3221783"/>
              <a:chExt cx="8815865" cy="5501816"/>
            </a:xfrm>
          </p:grpSpPr>
          <p:sp>
            <p:nvSpPr>
              <p:cNvPr id="41" name="Google Shape;4035;p55">
                <a:extLst>
                  <a:ext uri="{FF2B5EF4-FFF2-40B4-BE49-F238E27FC236}">
                    <a16:creationId xmlns:a16="http://schemas.microsoft.com/office/drawing/2014/main" id="{086BD070-C885-40AE-97CB-A6B99588A8D9}"/>
                  </a:ext>
                </a:extLst>
              </p:cNvPr>
              <p:cNvSpPr/>
              <p:nvPr/>
            </p:nvSpPr>
            <p:spPr>
              <a:xfrm rot="5400000">
                <a:off x="3075498" y="1664758"/>
                <a:ext cx="5501797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2" name="Google Shape;4036;p55">
                <a:extLst>
                  <a:ext uri="{FF2B5EF4-FFF2-40B4-BE49-F238E27FC236}">
                    <a16:creationId xmlns:a16="http://schemas.microsoft.com/office/drawing/2014/main" id="{E461C1F9-71B3-43A1-A7F7-CD16577239BC}"/>
                  </a:ext>
                </a:extLst>
              </p:cNvPr>
              <p:cNvSpPr/>
              <p:nvPr/>
            </p:nvSpPr>
            <p:spPr>
              <a:xfrm rot="5400000">
                <a:off x="3375072" y="1764333"/>
                <a:ext cx="5302686" cy="8615846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40" name="กล่องข้อความ 66">
              <a:extLst>
                <a:ext uri="{FF2B5EF4-FFF2-40B4-BE49-F238E27FC236}">
                  <a16:creationId xmlns:a16="http://schemas.microsoft.com/office/drawing/2014/main" id="{8EC398CC-233A-4C1C-AA36-65AD05291247}"/>
                </a:ext>
              </a:extLst>
            </p:cNvPr>
            <p:cNvSpPr txBox="1"/>
            <p:nvPr/>
          </p:nvSpPr>
          <p:spPr>
            <a:xfrm>
              <a:off x="3025754" y="1729377"/>
              <a:ext cx="1960435" cy="114027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1</a:t>
              </a:r>
              <a:r>
                <a:rPr kumimoji="0" lang="th-TH" sz="30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,000</a:t>
              </a: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 มิลลิลิตร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0" i="0" u="none" strike="noStrike" kern="0" cap="none" spc="0" normalizeH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  <a:sym typeface="Comfortaa"/>
                </a:rPr>
                <a:t>เท่ากับ 1 ลิตร</a:t>
              </a:r>
              <a:endPara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grpSp>
        <p:nvGrpSpPr>
          <p:cNvPr id="43" name="Google Shape;1515;p54">
            <a:extLst>
              <a:ext uri="{FF2B5EF4-FFF2-40B4-BE49-F238E27FC236}">
                <a16:creationId xmlns:a16="http://schemas.microsoft.com/office/drawing/2014/main" id="{C52124E6-8CAA-4200-95B8-1F3A046009F5}"/>
              </a:ext>
            </a:extLst>
          </p:cNvPr>
          <p:cNvGrpSpPr/>
          <p:nvPr/>
        </p:nvGrpSpPr>
        <p:grpSpPr>
          <a:xfrm rot="817394" flipV="1">
            <a:off x="8099909" y="5272952"/>
            <a:ext cx="941686" cy="396607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46" name="Google Shape;1516;p54">
              <a:extLst>
                <a:ext uri="{FF2B5EF4-FFF2-40B4-BE49-F238E27FC236}">
                  <a16:creationId xmlns:a16="http://schemas.microsoft.com/office/drawing/2014/main" id="{6D842C62-2A41-4BB6-958B-3C1FECBE7CC5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1517;p54">
              <a:extLst>
                <a:ext uri="{FF2B5EF4-FFF2-40B4-BE49-F238E27FC236}">
                  <a16:creationId xmlns:a16="http://schemas.microsoft.com/office/drawing/2014/main" id="{1E959932-CF14-414B-AD75-9B3962DB2F72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4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5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3" name="รูปภาพ 8">
            <a:hlinkClick r:id="rId9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5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6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67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4399871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687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787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22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122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852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952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682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882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162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262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362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562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762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812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912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4112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2120"/>
                            </p:stCondLst>
                            <p:childTnLst>
                              <p:par>
                                <p:cTn id="7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43120"/>
                            </p:stCondLst>
                            <p:childTnLst>
                              <p:par>
                                <p:cTn id="8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45120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7120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4812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4912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52" grpId="0"/>
      <p:bldP spid="155" grpId="0"/>
      <p:bldP spid="156" grpId="0"/>
      <p:bldP spid="8" grpId="0"/>
      <p:bldP spid="57" grpId="0"/>
      <p:bldP spid="33" grpId="0"/>
      <p:bldP spid="149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6821118"/>
              </p:ext>
            </p:extLst>
          </p:nvPr>
        </p:nvGraphicFramePr>
        <p:xfrm>
          <a:off x="2906379" y="3485100"/>
          <a:ext cx="751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สัปดาห์แรกเติมน้ำมันรถน้อยกว่าสัปดาห์ที่สอง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39" name="Table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0932212"/>
              </p:ext>
            </p:extLst>
          </p:nvPr>
        </p:nvGraphicFramePr>
        <p:xfrm>
          <a:off x="2924059" y="4461136"/>
          <a:ext cx="751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3017097"/>
              </p:ext>
            </p:extLst>
          </p:nvPr>
        </p:nvGraphicFramePr>
        <p:xfrm>
          <a:off x="2902285" y="3974907"/>
          <a:ext cx="751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สัปดาห์ที่สองพ่อเติมน้ำมันรถ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51574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สัปดาห์แรกพ่อเติมน้ำมันรถน้อยกว่าสัปดาห์ที่สอง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11 ลิตร 950 มิลลิลิตร สัปดาห์แรกเติม 18 ลิตร 300 มิลลิลิตร สัปดาห์ที่สองพ่อเติมน้ำมันรถเท่าไร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0191320"/>
              </p:ext>
            </p:extLst>
          </p:nvPr>
        </p:nvGraphicFramePr>
        <p:xfrm>
          <a:off x="2902285" y="2982810"/>
          <a:ext cx="751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00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สัปดาห์แรกพ่อเติมน้ำมันรถ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994970" y="511496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870373" y="5142767"/>
            <a:ext cx="611096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สัปดาห์ที่สองพ่อเติมน้ำมันรถ ๓๐ ลิตร ๒๕๐ มิลลิลิตร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8626935" y="2618910"/>
            <a:ext cx="192232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ลิตร	มิลลิลิตร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10390723" y="3251163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cxnSp>
        <p:nvCxnSpPr>
          <p:cNvPr id="65" name="Straight Connector 64"/>
          <p:cNvCxnSpPr/>
          <p:nvPr/>
        </p:nvCxnSpPr>
        <p:spPr>
          <a:xfrm>
            <a:off x="8741104" y="3963654"/>
            <a:ext cx="1692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8712433" y="4429731"/>
            <a:ext cx="1692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Group 56"/>
          <p:cNvGrpSpPr/>
          <p:nvPr/>
        </p:nvGrpSpPr>
        <p:grpSpPr>
          <a:xfrm>
            <a:off x="8705184" y="4915960"/>
            <a:ext cx="1692000" cy="31299"/>
            <a:chOff x="7665492" y="4183383"/>
            <a:chExt cx="325618" cy="31299"/>
          </a:xfrm>
        </p:grpSpPr>
        <p:cxnSp>
          <p:nvCxnSpPr>
            <p:cNvPr id="58" name="Straight Connector 5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2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3624316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89333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503335"/>
            <a:ext cx="830330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ชาวสวนทำน้ำตาลสดจากต้นมะพร้าวได้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31 ลิตร 400 มิลลิลิตร ทำน้ำตาลสดจากต้นตาลได้น้อยกว่าน้ำตาลสดจากต้นมะพร้าว 5 ลิตร 525 มิลลิลิตร ชาวสวนทำน้ำตาลสดจากต้นตาลได้เท่าไร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4902614"/>
              </p:ext>
            </p:extLst>
          </p:nvPr>
        </p:nvGraphicFramePr>
        <p:xfrm>
          <a:off x="2234629" y="4366790"/>
          <a:ext cx="80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56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ชาวสวนทำน้ำตาลสดจากต้นตาลได้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3" name="TextBox 42"/>
          <p:cNvSpPr txBox="1"/>
          <p:nvPr/>
        </p:nvSpPr>
        <p:spPr>
          <a:xfrm>
            <a:off x="1327314" y="2928534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4" name="Table 4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3640808"/>
              </p:ext>
            </p:extLst>
          </p:nvPr>
        </p:nvGraphicFramePr>
        <p:xfrm>
          <a:off x="2234629" y="3374693"/>
          <a:ext cx="80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56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ชาวสวนทำน้ำตาลสดจากต้นมะพร้าวได้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1370856" y="4984335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2246259" y="5012141"/>
            <a:ext cx="678262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ชาวสวนทำน้ำตาลสดจากต้นตาลได้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๒๕ ลิตร ๘๗๕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8452759" y="2836623"/>
            <a:ext cx="202651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ลิตร	 มิลลิลิตร</a:t>
            </a:r>
          </a:p>
        </p:txBody>
      </p:sp>
      <p:sp>
        <p:nvSpPr>
          <p:cNvPr id="63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445811" y="3614018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-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4" name="Table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1253947"/>
              </p:ext>
            </p:extLst>
          </p:nvPr>
        </p:nvGraphicFramePr>
        <p:xfrm>
          <a:off x="2238723" y="3876983"/>
          <a:ext cx="805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156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ชาวสวนทำน้ำตาลสดจากต้นตาลน้อยกว่าจากต้นมะพร้าว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525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5" name="Straight Connector 64"/>
          <p:cNvCxnSpPr/>
          <p:nvPr/>
        </p:nvCxnSpPr>
        <p:spPr>
          <a:xfrm>
            <a:off x="8610485" y="4355537"/>
            <a:ext cx="1692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Group 65"/>
          <p:cNvGrpSpPr/>
          <p:nvPr/>
        </p:nvGrpSpPr>
        <p:grpSpPr>
          <a:xfrm>
            <a:off x="8596331" y="4821614"/>
            <a:ext cx="1692000" cy="31299"/>
            <a:chOff x="7665492" y="4183383"/>
            <a:chExt cx="325618" cy="31299"/>
          </a:xfrm>
        </p:grpSpPr>
        <p:cxnSp>
          <p:nvCxnSpPr>
            <p:cNvPr id="67" name="Straight Connector 66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9608454" y="3190998"/>
            <a:ext cx="694022" cy="613478"/>
            <a:chOff x="3606173" y="2041866"/>
            <a:chExt cx="638867" cy="613478"/>
          </a:xfrm>
        </p:grpSpPr>
        <p:cxnSp>
          <p:nvCxnSpPr>
            <p:cNvPr id="61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672979" y="2445991"/>
              <a:ext cx="506350" cy="209353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06173" y="2041866"/>
              <a:ext cx="638867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1400</a:t>
              </a:r>
            </a:p>
          </p:txBody>
        </p:sp>
      </p:grpSp>
      <p:grpSp>
        <p:nvGrpSpPr>
          <p:cNvPr id="70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8489745" y="3193407"/>
            <a:ext cx="480088" cy="596555"/>
            <a:chOff x="3733569" y="2041866"/>
            <a:chExt cx="441935" cy="596555"/>
          </a:xfrm>
        </p:grpSpPr>
        <p:cxnSp>
          <p:nvCxnSpPr>
            <p:cNvPr id="71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21908" y="2460506"/>
              <a:ext cx="217338" cy="177915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733569" y="2041866"/>
              <a:ext cx="441935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30</a:t>
              </a:r>
            </a:p>
          </p:txBody>
        </p:sp>
      </p:grpSp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2728411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500"/>
                            </p:stCondLst>
                            <p:childTnLst>
                              <p:par>
                                <p:cTn id="4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5" grpId="0"/>
      <p:bldP spid="46" grpId="0"/>
      <p:bldP spid="62" grpId="0"/>
      <p:bldP spid="63" grpId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320799" y="1475532"/>
            <a:ext cx="962297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ถังใบหนึ่งมีน้ำมัน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50 ลิตร 500 มิลลิลิตร ถังใบที่หนึ่งมีน้ำมันน้อยกว่าถังใบที่สอง 7 ลิตร 700 มิลลิลิตร ถังใบที่สองมีน้ำมันกี่ลิตร กี่มิลลิลิตร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980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7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626084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pic>
        <p:nvPicPr>
          <p:cNvPr id="53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graphicFrame>
        <p:nvGraphicFramePr>
          <p:cNvPr id="68" name="Table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9640938"/>
              </p:ext>
            </p:extLst>
          </p:nvPr>
        </p:nvGraphicFramePr>
        <p:xfrm>
          <a:off x="2902285" y="397490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ถังใบที่สองมีน้ำมัน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69" name="TextBox 68"/>
          <p:cNvSpPr txBox="1"/>
          <p:nvPr/>
        </p:nvSpPr>
        <p:spPr>
          <a:xfrm>
            <a:off x="1994970" y="2536651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70" name="Table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9921835"/>
              </p:ext>
            </p:extLst>
          </p:nvPr>
        </p:nvGraphicFramePr>
        <p:xfrm>
          <a:off x="2902285" y="298281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ถังใบที่หนึ่งมีน้ำมัน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71" name="TextBox 70"/>
          <p:cNvSpPr txBox="1"/>
          <p:nvPr/>
        </p:nvSpPr>
        <p:spPr>
          <a:xfrm>
            <a:off x="1994970" y="5129478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2870373" y="5157284"/>
            <a:ext cx="497764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ถังใบที่สองมีน้ำมัน ๕๘ ลิตร ๒๐๐ มิลลิลิตร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7204533" y="2618910"/>
            <a:ext cx="192232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b="1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ลิตร	มิลลิลิตร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74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997353" y="3222135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+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75" name="Table 7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6377253"/>
              </p:ext>
            </p:extLst>
          </p:nvPr>
        </p:nvGraphicFramePr>
        <p:xfrm>
          <a:off x="2906379" y="3485100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ถังใบที่หนึ่งมีน้ำมันน้อยกว่าถังใบที่สอง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76" name="Straight Connector 75"/>
          <p:cNvCxnSpPr/>
          <p:nvPr/>
        </p:nvCxnSpPr>
        <p:spPr>
          <a:xfrm>
            <a:off x="7347740" y="3963654"/>
            <a:ext cx="1692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Group 76"/>
          <p:cNvGrpSpPr/>
          <p:nvPr/>
        </p:nvGrpSpPr>
        <p:grpSpPr>
          <a:xfrm>
            <a:off x="7319072" y="4429731"/>
            <a:ext cx="1692000" cy="31299"/>
            <a:chOff x="7665492" y="4183383"/>
            <a:chExt cx="325618" cy="31299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81" name="Table 8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4838037"/>
              </p:ext>
            </p:extLst>
          </p:nvPr>
        </p:nvGraphicFramePr>
        <p:xfrm>
          <a:off x="2898792" y="4448427"/>
          <a:ext cx="6112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pSp>
        <p:nvGrpSpPr>
          <p:cNvPr id="82" name="Group 81"/>
          <p:cNvGrpSpPr/>
          <p:nvPr/>
        </p:nvGrpSpPr>
        <p:grpSpPr>
          <a:xfrm>
            <a:off x="7315579" y="4903251"/>
            <a:ext cx="1692000" cy="31299"/>
            <a:chOff x="7665492" y="4183383"/>
            <a:chExt cx="325618" cy="31299"/>
          </a:xfrm>
        </p:grpSpPr>
        <p:cxnSp>
          <p:nvCxnSpPr>
            <p:cNvPr id="83" name="Straight Connector 8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6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6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62" name="รูปภาพ 8">
            <a:hlinkClick r:id="rId3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6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6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6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6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6406685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69" grpId="0"/>
      <p:bldP spid="71" grpId="0"/>
      <p:bldP spid="72" grpId="0"/>
      <p:bldP spid="73" grpId="0"/>
      <p:bldP spid="74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974969" y="2691040"/>
            <a:ext cx="5752818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การแก้โจทย์ปัญหาทำได้โดยอ่านทำความเข้าใจปัญหา วางแผนแก้ปัญหา หาคำตอบ และตรวจสอบความสมเหตุสมผลของคำตอบ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2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2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2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2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9452148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64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7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9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6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77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999925" y="3155857"/>
            <a:ext cx="5117183" cy="2296334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78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11861" y="3789756"/>
            <a:ext cx="4368386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โจทย์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ปัญหาเกี่ยวกับปริมาตรและความจุ (2)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79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109554" y="1636570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11.10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80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81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5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16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117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123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046904" y="274287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2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2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2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2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2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2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13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13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13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13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13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0136886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79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6" name="Table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3995073"/>
              </p:ext>
            </p:extLst>
          </p:nvPr>
        </p:nvGraphicFramePr>
        <p:xfrm>
          <a:off x="2081222" y="4937633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1420211"/>
              </p:ext>
            </p:extLst>
          </p:nvPr>
        </p:nvGraphicFramePr>
        <p:xfrm>
          <a:off x="2085734" y="4464801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ถังนี้มีความจุ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1350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198803" y="-3386784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884673" y="536608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พ่อเทน้ำจากขวด 9 ขวด ขวดละ 2 ลิตร 150 มิลลิลิตร ใส่ลงในถัง น้ำเต็มถังพอดี ถังใบนี้มีความจุเท่าไร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1502070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1528028"/>
            <a:ext cx="243047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ถังใบนี้มีความจุเท่าไร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2100371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59882" y="2082785"/>
            <a:ext cx="893706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พ่อเทน้ำจากขวด 9 ขวด ขวดละ 2 ลิตร 150 มิลลิลิตร ใส่ลงในถัง น้ำเต็มถังพอดี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193649" y="2667403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540202" y="2657932"/>
            <a:ext cx="693099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หาคำตอบด้วยการคูณ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1178419" y="3186199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2158961"/>
              </p:ext>
            </p:extLst>
          </p:nvPr>
        </p:nvGraphicFramePr>
        <p:xfrm>
          <a:off x="2085734" y="3559788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น้ำขวดละ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178419" y="5416173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053822" y="5429465"/>
            <a:ext cx="462498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ถังใบนี้มีความจุ ๑๙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 ๓๕๐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74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9154151" y="4358701"/>
            <a:ext cx="1773287" cy="1015663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6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20445680" flipV="1">
            <a:off x="8184739" y="4539234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77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82" name="TextBox 181"/>
          <p:cNvSpPr txBox="1"/>
          <p:nvPr/>
        </p:nvSpPr>
        <p:spPr>
          <a:xfrm>
            <a:off x="9800739" y="4458575"/>
            <a:ext cx="15747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402498" y="3108804"/>
            <a:ext cx="202651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ลิตร	 มิลลิลิตร</a:t>
            </a: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180802" y="3799113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lang="th-TH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5705466"/>
              </p:ext>
            </p:extLst>
          </p:nvPr>
        </p:nvGraphicFramePr>
        <p:xfrm>
          <a:off x="2089828" y="4018536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เทน้ำ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6386043" y="4468062"/>
            <a:ext cx="18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6400919" y="4919625"/>
            <a:ext cx="1800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TextBox 8"/>
          <p:cNvSpPr txBox="1"/>
          <p:nvPr/>
        </p:nvSpPr>
        <p:spPr>
          <a:xfrm>
            <a:off x="9098916" y="4320601"/>
            <a:ext cx="1883849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1,000 มิลลิลิตร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เท่ากับ 1 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7" name="Group 66"/>
          <p:cNvGrpSpPr/>
          <p:nvPr/>
        </p:nvGrpSpPr>
        <p:grpSpPr>
          <a:xfrm>
            <a:off x="6420929" y="5388219"/>
            <a:ext cx="1800000" cy="31299"/>
            <a:chOff x="7665492" y="4183383"/>
            <a:chExt cx="325618" cy="31299"/>
          </a:xfrm>
        </p:grpSpPr>
        <p:cxnSp>
          <p:nvCxnSpPr>
            <p:cNvPr id="68" name="Straight Connector 6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TextBox 3"/>
          <p:cNvSpPr txBox="1"/>
          <p:nvPr/>
        </p:nvSpPr>
        <p:spPr>
          <a:xfrm>
            <a:off x="8432295" y="4026105"/>
            <a:ext cx="62869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sz="3000" dirty="0">
                <a:latin typeface="CmPrasanmit" panose="02000000000000000000" pitchFamily="2" charset="-34"/>
                <a:cs typeface="CmPrasanmit" panose="02000000000000000000" pitchFamily="2" charset="-34"/>
              </a:rPr>
              <a:t>ขวด</a:t>
            </a:r>
          </a:p>
        </p:txBody>
      </p:sp>
      <p:sp>
        <p:nvSpPr>
          <p:cNvPr id="4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6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7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7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7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7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7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7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555440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9705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705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4405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405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405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6405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9205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205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1205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3205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5205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5705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6205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7205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39205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40205"/>
                            </p:stCondLst>
                            <p:childTnLst>
                              <p:par>
                                <p:cTn id="7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0705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41205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42205"/>
                            </p:stCondLst>
                            <p:childTnLst>
                              <p:par>
                                <p:cTn id="8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4205"/>
                            </p:stCondLst>
                            <p:childTnLst>
                              <p:par>
                                <p:cTn id="8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45205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46205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49" grpId="0"/>
      <p:bldP spid="152" grpId="0"/>
      <p:bldP spid="155" grpId="0"/>
      <p:bldP spid="156" grpId="0"/>
      <p:bldP spid="174" grpId="0" animBg="1"/>
      <p:bldP spid="8" grpId="0"/>
      <p:bldP spid="57" grpId="0"/>
      <p:bldP spid="9" grpId="0"/>
      <p:bldP spid="4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น้ำเกลือขวดละ 250 มิลลิลิตร จำนวน 7 ขวด มีน้ำเกลือทั้งหมดกี่ลิตร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กี่มิลลิลิตร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2065172" y="2524561"/>
            <a:ext cx="8303307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tabLst>
                <a:tab pos="987425" algn="l"/>
                <a:tab pos="5384800" algn="l"/>
              </a:tabLst>
            </a:pPr>
            <a:r>
              <a:rPr lang="th-TH" sz="3000" b="1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วิธีทำ</a:t>
            </a:r>
          </a:p>
          <a:p>
            <a:pPr>
              <a:tabLst>
                <a:tab pos="987425" algn="l"/>
                <a:tab pos="5384800" algn="l"/>
              </a:tabLst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น้ำเกลือขวดละ	250	มิลลิลิตร</a:t>
            </a:r>
          </a:p>
          <a:p>
            <a:pPr>
              <a:tabLst>
                <a:tab pos="987425" algn="l"/>
                <a:tab pos="5384800" algn="l"/>
              </a:tabLst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จำนวน	   7	ขวด</a:t>
            </a:r>
          </a:p>
          <a:p>
            <a:pPr>
              <a:tabLst>
                <a:tab pos="987425" algn="l"/>
                <a:tab pos="3671888" algn="l"/>
                <a:tab pos="5384800" algn="l"/>
              </a:tabLst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มีน้ำเกลือทั้งหมด	 7 × 250 </a:t>
            </a:r>
            <a:r>
              <a:rPr lang="en-US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= 1,750 </a:t>
            </a: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มิลลิลิตร</a:t>
            </a:r>
          </a:p>
          <a:p>
            <a:pPr>
              <a:tabLst>
                <a:tab pos="987425" algn="l"/>
                <a:tab pos="3671888" algn="l"/>
                <a:tab pos="5384800" algn="l"/>
              </a:tabLst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	หรือ	        1 ลิตร 750 	มิลลิลิตร</a:t>
            </a:r>
          </a:p>
          <a:p>
            <a:pPr>
              <a:tabLst>
                <a:tab pos="987425" algn="l"/>
                <a:tab pos="3671888" algn="l"/>
                <a:tab pos="5384800" algn="l"/>
              </a:tabLst>
            </a:pPr>
            <a:r>
              <a:rPr lang="th-TH" sz="3000" b="1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ตอบ</a:t>
            </a: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มีน้ำเกลือทั้งหมด ๑ ลิตร ๗๕๐ มิลลิลิตร		</a:t>
            </a:r>
          </a:p>
        </p:txBody>
      </p:sp>
      <p:sp>
        <p:nvSpPr>
          <p:cNvPr id="4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6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6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40945696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หม้อ 6 ใบ แต่ละใบมีนมถั่วเหลือง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37 ลิตร 500 มิลลิลิตร มีนมถั่วเหลืองทั้งหมดเท่าไร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9531529"/>
              </p:ext>
            </p:extLst>
          </p:nvPr>
        </p:nvGraphicFramePr>
        <p:xfrm>
          <a:off x="3047055" y="4369490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 smtClean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225</a:t>
                      </a:r>
                      <a:r>
                        <a:rPr lang="en-US" sz="3000" b="0" dirty="0" smtClean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                   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3" name="Table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6355404"/>
              </p:ext>
            </p:extLst>
          </p:nvPr>
        </p:nvGraphicFramePr>
        <p:xfrm>
          <a:off x="3051567" y="3867630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มีนมถั่วเหลืองทั้งหมด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222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 smtClean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  <a:r>
                        <a:rPr lang="en-US" sz="3000" b="0" dirty="0" smtClean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  <a:r>
                        <a:rPr lang="th-TH" sz="3000" b="0" dirty="0" smtClean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00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4" name="TextBox 43"/>
          <p:cNvSpPr txBox="1"/>
          <p:nvPr/>
        </p:nvSpPr>
        <p:spPr>
          <a:xfrm>
            <a:off x="2144252" y="244388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4053310"/>
              </p:ext>
            </p:extLst>
          </p:nvPr>
        </p:nvGraphicFramePr>
        <p:xfrm>
          <a:off x="3051567" y="2817477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หม้อแต่ละใบมีนมถั่วเหลือง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6" name="TextBox 45"/>
          <p:cNvSpPr txBox="1"/>
          <p:nvPr/>
        </p:nvSpPr>
        <p:spPr>
          <a:xfrm>
            <a:off x="2144252" y="506574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019655" y="5050004"/>
            <a:ext cx="37641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มีนมถั่วเหลืองทั้งหมด ๒๒๕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7397356" y="2410034"/>
            <a:ext cx="202651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ลิตร	 มิลลิลิตร</a:t>
            </a:r>
          </a:p>
        </p:txBody>
      </p:sp>
      <p:sp>
        <p:nvSpPr>
          <p:cNvPr id="6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146635" y="3129372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3" name="Table 6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8030719"/>
              </p:ext>
            </p:extLst>
          </p:nvPr>
        </p:nvGraphicFramePr>
        <p:xfrm>
          <a:off x="3055661" y="3377823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หม้อ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4" name="Straight Connector 63"/>
          <p:cNvCxnSpPr/>
          <p:nvPr/>
        </p:nvCxnSpPr>
        <p:spPr>
          <a:xfrm>
            <a:off x="7284749" y="3827349"/>
            <a:ext cx="1800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Group 64"/>
          <p:cNvGrpSpPr/>
          <p:nvPr/>
        </p:nvGrpSpPr>
        <p:grpSpPr>
          <a:xfrm>
            <a:off x="7285110" y="4322454"/>
            <a:ext cx="1800000" cy="31299"/>
            <a:chOff x="7665492" y="4183383"/>
            <a:chExt cx="325618" cy="31299"/>
          </a:xfrm>
        </p:grpSpPr>
        <p:cxnSp>
          <p:nvCxnSpPr>
            <p:cNvPr id="66" name="Straight Connector 6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8" name="Group 67"/>
          <p:cNvGrpSpPr/>
          <p:nvPr/>
        </p:nvGrpSpPr>
        <p:grpSpPr>
          <a:xfrm>
            <a:off x="7294235" y="4820076"/>
            <a:ext cx="1800000" cy="31299"/>
            <a:chOff x="7665492" y="4183383"/>
            <a:chExt cx="325618" cy="31299"/>
          </a:xfrm>
        </p:grpSpPr>
        <p:cxnSp>
          <p:nvCxnSpPr>
            <p:cNvPr id="69" name="Straight Connector 6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TextBox 81"/>
          <p:cNvSpPr txBox="1"/>
          <p:nvPr/>
        </p:nvSpPr>
        <p:spPr>
          <a:xfrm>
            <a:off x="9487096" y="3327336"/>
            <a:ext cx="45076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ใบ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5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7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7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7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7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7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7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8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9682924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6" grpId="0"/>
      <p:bldP spid="60" grpId="0"/>
      <p:bldP spid="61" grpId="0"/>
      <p:bldP spid="62" grpId="0"/>
      <p:bldP spid="82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546070" y="-3763410"/>
            <a:ext cx="1028946" cy="9733789"/>
          </a:xfrm>
          <a:prstGeom prst="round2SameRect">
            <a:avLst>
              <a:gd name="adj1" fmla="val 34483"/>
              <a:gd name="adj2" fmla="val 17556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420216" y="739805"/>
            <a:ext cx="9490776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ครูมีน้ำยาล้างจาน 1 ลิตร 500 มิลลิลิตร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แบ่งใส่ขวด ขวดละเท่าๆ กันได้ 6 ขวดพอดี ได้น้ำยาล้างจานขวดละเท่าไร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193649" y="1661724"/>
            <a:ext cx="121539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โจทย์ถาม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2588910" y="1687682"/>
            <a:ext cx="3230372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ได้น้ำยาล้างจานขวดละเท่าไร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1178420" y="2143912"/>
            <a:ext cx="1245854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โจทย์บอก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2588910" y="2155354"/>
            <a:ext cx="764504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ครูมีน้ำยาล้างจาน 1 ลิตร 500 มิลลิลิตร แบ่งใส่ขวด ขวดละเท่าๆ กัน</a:t>
            </a:r>
          </a:p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ได้ 6 ขวดพอดี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1208163" y="3117347"/>
            <a:ext cx="233108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หาคำตอบได้อย่างไร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3554716" y="3107876"/>
            <a:ext cx="693099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หาคำตอบด้วยการหาร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1192933" y="366516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2007927" y="3675562"/>
            <a:ext cx="896112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ครูมีน้ำยาล้างจาน 1 ลิตร 500 มิลลิลิตร แบ่งใส่ขวด ขวดละเท่าๆ กัน 6 ขวด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45" name="Group 44"/>
          <p:cNvGrpSpPr/>
          <p:nvPr/>
        </p:nvGrpSpPr>
        <p:grpSpPr>
          <a:xfrm>
            <a:off x="4960195" y="4757692"/>
            <a:ext cx="2220710" cy="372168"/>
            <a:chOff x="6811148" y="2979136"/>
            <a:chExt cx="2220710" cy="372168"/>
          </a:xfrm>
        </p:grpSpPr>
        <p:cxnSp>
          <p:nvCxnSpPr>
            <p:cNvPr id="59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Arc 60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0" name="Table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789437"/>
              </p:ext>
            </p:extLst>
          </p:nvPr>
        </p:nvGraphicFramePr>
        <p:xfrm>
          <a:off x="5068010" y="5128031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aphicFrame>
        <p:nvGraphicFramePr>
          <p:cNvPr id="71" name="Table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8597066"/>
              </p:ext>
            </p:extLst>
          </p:nvPr>
        </p:nvGraphicFramePr>
        <p:xfrm>
          <a:off x="5068010" y="4669456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2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4858596" y="4272732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    ลิตร	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4806628" y="4641619"/>
            <a:ext cx="32562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6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4" name="Group 73"/>
          <p:cNvGrpSpPr/>
          <p:nvPr/>
        </p:nvGrpSpPr>
        <p:grpSpPr>
          <a:xfrm>
            <a:off x="5349994" y="5592237"/>
            <a:ext cx="1800000" cy="31299"/>
            <a:chOff x="7665492" y="4183383"/>
            <a:chExt cx="325618" cy="31299"/>
          </a:xfrm>
        </p:grpSpPr>
        <p:cxnSp>
          <p:nvCxnSpPr>
            <p:cNvPr id="75" name="Straight Connector 74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6406308" y="4485499"/>
            <a:ext cx="769089" cy="615401"/>
            <a:chOff x="3673302" y="2041866"/>
            <a:chExt cx="707968" cy="615401"/>
          </a:xfrm>
        </p:grpSpPr>
        <p:cxnSp>
          <p:nvCxnSpPr>
            <p:cNvPr id="78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</a:t>
              </a: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500</a:t>
              </a: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53402" y="5105449"/>
            <a:ext cx="26370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altLang="th-TH" sz="3000" dirty="0">
                <a:solidFill>
                  <a:prstClr val="black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ได้ขวดละ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1178419" y="572096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82" name="TextBox 81"/>
          <p:cNvSpPr txBox="1"/>
          <p:nvPr/>
        </p:nvSpPr>
        <p:spPr>
          <a:xfrm>
            <a:off x="1966738" y="5748775"/>
            <a:ext cx="435888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ได้น้ำยาล้างจานขวดละ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๒๕๐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4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4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57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5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6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6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6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6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1750129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939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39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409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9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464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64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844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944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809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09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109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2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4229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2790"/>
                            </p:stCondLst>
                            <p:childTnLst>
                              <p:par>
                                <p:cTn id="6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4379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45690"/>
                            </p:stCondLst>
                            <p:childTnLst>
                              <p:par>
                                <p:cTn id="6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2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4689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7890"/>
                            </p:stCondLst>
                            <p:childTnLst>
                              <p:par>
                                <p:cTn id="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4889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2" grpId="0"/>
      <p:bldP spid="3" grpId="0"/>
      <p:bldP spid="146" grpId="0"/>
      <p:bldP spid="147" grpId="0"/>
      <p:bldP spid="148" grpId="0"/>
      <p:bldP spid="149" grpId="0"/>
      <p:bldP spid="152" grpId="0"/>
      <p:bldP spid="44" grpId="0"/>
      <p:bldP spid="72" grpId="0"/>
      <p:bldP spid="73" grpId="0"/>
      <p:bldP spid="80" grpId="0"/>
      <p:bldP spid="81" grpId="0"/>
      <p:bldP spid="82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4277543"/>
              </p:ext>
            </p:extLst>
          </p:nvPr>
        </p:nvGraphicFramePr>
        <p:xfrm>
          <a:off x="5925736" y="4017307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800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น้ำปลา 8 ลิตร 800 มิลลิลิตร แบ่งใส่ขวดได้ 5 ขวด ขวดละเท่าๆ กัน ขวดแต่ละใบมีน้ำปลาเท่าไร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2079687" y="250502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94681" y="2515414"/>
            <a:ext cx="584291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altLang="th-TH" sz="3000" dirty="0">
                <a:solidFill>
                  <a:srgbClr val="FF0000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น้ำปลา	8 ลิตร  800 มิลลิลิตร</a:t>
            </a:r>
          </a:p>
          <a:p>
            <a:pPr lvl="0"/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แบ่งใส่ขวด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</a:rPr>
              <a:t> ขวดละเท่าๆ กัน 5 ขวด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5817921" y="4105543"/>
            <a:ext cx="2220710" cy="372168"/>
            <a:chOff x="6811148" y="2979136"/>
            <a:chExt cx="2220710" cy="372168"/>
          </a:xfrm>
        </p:grpSpPr>
        <p:cxnSp>
          <p:nvCxnSpPr>
            <p:cNvPr id="70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Arc 70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2" name="Table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3065765"/>
              </p:ext>
            </p:extLst>
          </p:nvPr>
        </p:nvGraphicFramePr>
        <p:xfrm>
          <a:off x="5925736" y="4475882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760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6195293" y="3620583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lang="th-TH" b="1" kern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ลิตร  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5664354" y="3989470"/>
            <a:ext cx="325626" cy="5539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5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79" name="Group 78"/>
          <p:cNvGrpSpPr/>
          <p:nvPr/>
        </p:nvGrpSpPr>
        <p:grpSpPr>
          <a:xfrm>
            <a:off x="6207720" y="4940088"/>
            <a:ext cx="1800000" cy="31299"/>
            <a:chOff x="7665492" y="4183383"/>
            <a:chExt cx="325618" cy="31299"/>
          </a:xfrm>
        </p:grpSpPr>
        <p:cxnSp>
          <p:nvCxnSpPr>
            <p:cNvPr id="81" name="Straight Connector 80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264034" y="3833350"/>
            <a:ext cx="769089" cy="619950"/>
            <a:chOff x="3673302" y="2041866"/>
            <a:chExt cx="707968" cy="619950"/>
          </a:xfrm>
        </p:grpSpPr>
        <p:cxnSp>
          <p:nvCxnSpPr>
            <p:cNvPr id="8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13384" y="2431477"/>
              <a:ext cx="546108" cy="23033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3800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6" name="TextBox 85"/>
          <p:cNvSpPr txBox="1"/>
          <p:nvPr/>
        </p:nvSpPr>
        <p:spPr>
          <a:xfrm>
            <a:off x="2853072" y="4453300"/>
            <a:ext cx="26370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altLang="th-TH" sz="3000" dirty="0">
                <a:solidFill>
                  <a:srgbClr val="FF0000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ขวดแต่ละใบมีน้ำปลา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123229" y="506881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853492" y="5082111"/>
            <a:ext cx="504817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ขวดแต่ละใบมีน้ำปลา ๑ ลิตร ๗๖๐ มิลลิลิตร</a:t>
            </a:r>
          </a:p>
        </p:txBody>
      </p:sp>
      <p:sp>
        <p:nvSpPr>
          <p:cNvPr id="4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6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6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6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6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6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6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430589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77" grpId="0"/>
      <p:bldP spid="78" grpId="0"/>
      <p:bldP spid="86" grpId="0"/>
      <p:bldP spid="89" grpId="0"/>
      <p:bldP spid="90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4612972"/>
              </p:ext>
            </p:extLst>
          </p:nvPr>
        </p:nvGraphicFramePr>
        <p:xfrm>
          <a:off x="5925736" y="4017307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ครูทำน้ำเต้าหู้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4 ลิตร 200 มิลลิลิตร แบ่งใส่ขวด 7 ขวด ขวดละเท่าๆ กัน จะได้น้ำเต้าหู้ขวดละเท่าไร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2079687" y="250502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94681" y="2515414"/>
            <a:ext cx="584291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ครูทำน้ำเต้าหู้ 4 ลิตร 200 มิลลิลิตร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แบ่งใส่ขวด ขวดละเท่าๆ กัน 7 ขวด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5817921" y="4105543"/>
            <a:ext cx="2220710" cy="372168"/>
            <a:chOff x="6811148" y="2979136"/>
            <a:chExt cx="2220710" cy="372168"/>
          </a:xfrm>
        </p:grpSpPr>
        <p:cxnSp>
          <p:nvCxnSpPr>
            <p:cNvPr id="70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Arc 70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2" name="Table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0987531"/>
              </p:ext>
            </p:extLst>
          </p:nvPr>
        </p:nvGraphicFramePr>
        <p:xfrm>
          <a:off x="5925736" y="4475882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6195293" y="3620583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ลิตร  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5664354" y="3989470"/>
            <a:ext cx="325626" cy="5539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7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79" name="Group 78"/>
          <p:cNvGrpSpPr/>
          <p:nvPr/>
        </p:nvGrpSpPr>
        <p:grpSpPr>
          <a:xfrm>
            <a:off x="6207720" y="4940088"/>
            <a:ext cx="1800000" cy="31299"/>
            <a:chOff x="7665492" y="4183383"/>
            <a:chExt cx="325618" cy="31299"/>
          </a:xfrm>
        </p:grpSpPr>
        <p:cxnSp>
          <p:nvCxnSpPr>
            <p:cNvPr id="81" name="Straight Connector 80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264034" y="3833350"/>
            <a:ext cx="769089" cy="619950"/>
            <a:chOff x="3673302" y="2041866"/>
            <a:chExt cx="707968" cy="619950"/>
          </a:xfrm>
        </p:grpSpPr>
        <p:cxnSp>
          <p:nvCxnSpPr>
            <p:cNvPr id="8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13384" y="2431477"/>
              <a:ext cx="546108" cy="23033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4200</a:t>
              </a:r>
            </a:p>
          </p:txBody>
        </p:sp>
      </p:grpSp>
      <p:sp>
        <p:nvSpPr>
          <p:cNvPr id="86" name="TextBox 85"/>
          <p:cNvSpPr txBox="1"/>
          <p:nvPr/>
        </p:nvSpPr>
        <p:spPr>
          <a:xfrm>
            <a:off x="2853072" y="4453300"/>
            <a:ext cx="26370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จะได้น้ำเต้าหู้ขวดละ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123229" y="506881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853492" y="5082111"/>
            <a:ext cx="404149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จะได้น้ำเต้าหู้ขวดละ ๖๐๐ มิลลิลิตร</a:t>
            </a:r>
          </a:p>
        </p:txBody>
      </p:sp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621995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77" grpId="0"/>
      <p:bldP spid="78" grpId="0"/>
      <p:bldP spid="86" grpId="0"/>
      <p:bldP spid="89" grpId="0"/>
      <p:bldP spid="90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6" name="Table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9591834"/>
              </p:ext>
            </p:extLst>
          </p:nvPr>
        </p:nvGraphicFramePr>
        <p:xfrm>
          <a:off x="2350369" y="4369490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65" name="Table 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351"/>
              </p:ext>
            </p:extLst>
          </p:nvPr>
        </p:nvGraphicFramePr>
        <p:xfrm>
          <a:off x="2354881" y="3867630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มีปริมาตร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43" name="Google Shape;3832;p61">
            <a:extLst>
              <a:ext uri="{FF2B5EF4-FFF2-40B4-BE49-F238E27FC236}">
                <a16:creationId xmlns:a16="http://schemas.microsoft.com/office/drawing/2014/main" id="{8CB0AA6E-9AF0-495C-B1DC-5375D43F7A8E}"/>
              </a:ext>
            </a:extLst>
          </p:cNvPr>
          <p:cNvSpPr/>
          <p:nvPr/>
        </p:nvSpPr>
        <p:spPr>
          <a:xfrm rot="16200000">
            <a:off x="5268341" y="-2774003"/>
            <a:ext cx="1050308" cy="8552781"/>
          </a:xfrm>
          <a:prstGeom prst="round2SameRect">
            <a:avLst>
              <a:gd name="adj1" fmla="val 50000"/>
              <a:gd name="adj2" fmla="val 50000"/>
            </a:avLst>
          </a:prstGeom>
          <a:solidFill>
            <a:srgbClr val="FFADC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45" name="Google Shape;3842;p61">
            <a:extLst>
              <a:ext uri="{FF2B5EF4-FFF2-40B4-BE49-F238E27FC236}">
                <a16:creationId xmlns:a16="http://schemas.microsoft.com/office/drawing/2014/main" id="{7DAEB3F5-10D7-4B54-A114-BB7DC0007342}"/>
              </a:ext>
            </a:extLst>
          </p:cNvPr>
          <p:cNvSpPr txBox="1"/>
          <p:nvPr/>
        </p:nvSpPr>
        <p:spPr>
          <a:xfrm>
            <a:off x="1954211" y="1149389"/>
            <a:ext cx="7723784" cy="72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น้ำกลั่นมีปริมาตรขวดละ 1 ลิตร 500 มิลลิลิตร น้ำกลั่น 7 ขวด มีปริมาตรเท่าไร</a:t>
            </a:r>
            <a:endParaRPr kumimoji="0" lang="th-TH" alt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1447566" y="244388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5022409"/>
              </p:ext>
            </p:extLst>
          </p:nvPr>
        </p:nvGraphicFramePr>
        <p:xfrm>
          <a:off x="2354881" y="2817477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น้ำกลั่นมีปริมาตรขวดละ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155" name="TextBox 154"/>
          <p:cNvSpPr txBox="1"/>
          <p:nvPr/>
        </p:nvSpPr>
        <p:spPr>
          <a:xfrm>
            <a:off x="1447566" y="492060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2322969" y="4948406"/>
            <a:ext cx="4049507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มีปริมาตร ๑๐ ลิตร ๕๐๐ มิลลิลิตร</a:t>
            </a:r>
          </a:p>
        </p:txBody>
      </p:sp>
      <p:sp>
        <p:nvSpPr>
          <p:cNvPr id="174" name="รูปแบบอิสระ: รูปร่าง 128">
            <a:extLst>
              <a:ext uri="{FF2B5EF4-FFF2-40B4-BE49-F238E27FC236}">
                <a16:creationId xmlns:a16="http://schemas.microsoft.com/office/drawing/2014/main" id="{59AFF42A-B79A-4682-9EEA-50E8F04E1901}"/>
              </a:ext>
            </a:extLst>
          </p:cNvPr>
          <p:cNvSpPr/>
          <p:nvPr/>
        </p:nvSpPr>
        <p:spPr>
          <a:xfrm>
            <a:off x="9423298" y="3717988"/>
            <a:ext cx="1773287" cy="1015663"/>
          </a:xfrm>
          <a:custGeom>
            <a:avLst/>
            <a:gdLst>
              <a:gd name="connsiteX0" fmla="*/ 181425 w 1830638"/>
              <a:gd name="connsiteY0" fmla="*/ 53165 h 500646"/>
              <a:gd name="connsiteX1" fmla="*/ 24671 w 1830638"/>
              <a:gd name="connsiteY1" fmla="*/ 122834 h 500646"/>
              <a:gd name="connsiteX2" fmla="*/ 7253 w 1830638"/>
              <a:gd name="connsiteY2" fmla="*/ 323131 h 500646"/>
              <a:gd name="connsiteX3" fmla="*/ 94339 w 1830638"/>
              <a:gd name="connsiteY3" fmla="*/ 453759 h 500646"/>
              <a:gd name="connsiteX4" fmla="*/ 381722 w 1830638"/>
              <a:gd name="connsiteY4" fmla="*/ 479885 h 500646"/>
              <a:gd name="connsiteX5" fmla="*/ 1418042 w 1830638"/>
              <a:gd name="connsiteY5" fmla="*/ 497302 h 500646"/>
              <a:gd name="connsiteX6" fmla="*/ 1783802 w 1830638"/>
              <a:gd name="connsiteY6" fmla="*/ 410216 h 500646"/>
              <a:gd name="connsiteX7" fmla="*/ 1792511 w 1830638"/>
              <a:gd name="connsiteY7" fmla="*/ 114125 h 500646"/>
              <a:gd name="connsiteX8" fmla="*/ 1479002 w 1830638"/>
              <a:gd name="connsiteY8" fmla="*/ 27039 h 500646"/>
              <a:gd name="connsiteX9" fmla="*/ 642979 w 1830638"/>
              <a:gd name="connsiteY9" fmla="*/ 914 h 500646"/>
              <a:gd name="connsiteX10" fmla="*/ 181425 w 1830638"/>
              <a:gd name="connsiteY10" fmla="*/ 53165 h 500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30638" h="500646">
                <a:moveTo>
                  <a:pt x="181425" y="53165"/>
                </a:moveTo>
                <a:cubicBezTo>
                  <a:pt x="78374" y="73485"/>
                  <a:pt x="53700" y="77840"/>
                  <a:pt x="24671" y="122834"/>
                </a:cubicBezTo>
                <a:cubicBezTo>
                  <a:pt x="-4358" y="167828"/>
                  <a:pt x="-4358" y="267977"/>
                  <a:pt x="7253" y="323131"/>
                </a:cubicBezTo>
                <a:cubicBezTo>
                  <a:pt x="18864" y="378285"/>
                  <a:pt x="31928" y="427633"/>
                  <a:pt x="94339" y="453759"/>
                </a:cubicBezTo>
                <a:cubicBezTo>
                  <a:pt x="156750" y="479885"/>
                  <a:pt x="161105" y="472628"/>
                  <a:pt x="381722" y="479885"/>
                </a:cubicBezTo>
                <a:cubicBezTo>
                  <a:pt x="602339" y="487142"/>
                  <a:pt x="1184362" y="508913"/>
                  <a:pt x="1418042" y="497302"/>
                </a:cubicBezTo>
                <a:cubicBezTo>
                  <a:pt x="1651722" y="485691"/>
                  <a:pt x="1721391" y="474079"/>
                  <a:pt x="1783802" y="410216"/>
                </a:cubicBezTo>
                <a:cubicBezTo>
                  <a:pt x="1846213" y="346353"/>
                  <a:pt x="1843311" y="177988"/>
                  <a:pt x="1792511" y="114125"/>
                </a:cubicBezTo>
                <a:cubicBezTo>
                  <a:pt x="1741711" y="50262"/>
                  <a:pt x="1670591" y="45908"/>
                  <a:pt x="1479002" y="27039"/>
                </a:cubicBezTo>
                <a:cubicBezTo>
                  <a:pt x="1287413" y="8170"/>
                  <a:pt x="865047" y="-3440"/>
                  <a:pt x="642979" y="914"/>
                </a:cubicBezTo>
                <a:cubicBezTo>
                  <a:pt x="420911" y="5268"/>
                  <a:pt x="284476" y="32845"/>
                  <a:pt x="181425" y="5316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6" name="Google Shape;1515;p54">
            <a:extLst>
              <a:ext uri="{FF2B5EF4-FFF2-40B4-BE49-F238E27FC236}">
                <a16:creationId xmlns:a16="http://schemas.microsoft.com/office/drawing/2014/main" id="{C7CE89D1-C39D-45BE-B90D-E318BF60B1DE}"/>
              </a:ext>
            </a:extLst>
          </p:cNvPr>
          <p:cNvGrpSpPr/>
          <p:nvPr/>
        </p:nvGrpSpPr>
        <p:grpSpPr>
          <a:xfrm rot="20445680" flipV="1">
            <a:off x="8453886" y="3898521"/>
            <a:ext cx="984548" cy="457408"/>
            <a:chOff x="6970475" y="3799100"/>
            <a:chExt cx="327825" cy="170600"/>
          </a:xfrm>
          <a:solidFill>
            <a:srgbClr val="E73D91"/>
          </a:solidFill>
        </p:grpSpPr>
        <p:sp>
          <p:nvSpPr>
            <p:cNvPr id="177" name="Google Shape;1516;p54">
              <a:extLst>
                <a:ext uri="{FF2B5EF4-FFF2-40B4-BE49-F238E27FC236}">
                  <a16:creationId xmlns:a16="http://schemas.microsoft.com/office/drawing/2014/main" id="{04F22207-7756-42F8-8BD4-B284BB382809}"/>
                </a:ext>
              </a:extLst>
            </p:cNvPr>
            <p:cNvSpPr/>
            <p:nvPr/>
          </p:nvSpPr>
          <p:spPr>
            <a:xfrm>
              <a:off x="6970475" y="3799100"/>
              <a:ext cx="308350" cy="170600"/>
            </a:xfrm>
            <a:custGeom>
              <a:avLst/>
              <a:gdLst/>
              <a:ahLst/>
              <a:cxnLst/>
              <a:rect l="l" t="t" r="r" b="b"/>
              <a:pathLst>
                <a:path w="12334" h="6824" extrusionOk="0">
                  <a:moveTo>
                    <a:pt x="6607" y="441"/>
                  </a:moveTo>
                  <a:cubicBezTo>
                    <a:pt x="6688" y="441"/>
                    <a:pt x="6766" y="465"/>
                    <a:pt x="6840" y="510"/>
                  </a:cubicBezTo>
                  <a:cubicBezTo>
                    <a:pt x="6982" y="593"/>
                    <a:pt x="7100" y="794"/>
                    <a:pt x="7171" y="995"/>
                  </a:cubicBezTo>
                  <a:cubicBezTo>
                    <a:pt x="7218" y="1101"/>
                    <a:pt x="7242" y="1207"/>
                    <a:pt x="7265" y="1326"/>
                  </a:cubicBezTo>
                  <a:lnTo>
                    <a:pt x="7301" y="1503"/>
                  </a:lnTo>
                  <a:lnTo>
                    <a:pt x="7324" y="1680"/>
                  </a:lnTo>
                  <a:cubicBezTo>
                    <a:pt x="7372" y="2152"/>
                    <a:pt x="7336" y="2637"/>
                    <a:pt x="7206" y="3098"/>
                  </a:cubicBezTo>
                  <a:cubicBezTo>
                    <a:pt x="7086" y="3566"/>
                    <a:pt x="6883" y="4014"/>
                    <a:pt x="6613" y="4415"/>
                  </a:cubicBezTo>
                  <a:lnTo>
                    <a:pt x="6613" y="4415"/>
                  </a:lnTo>
                  <a:cubicBezTo>
                    <a:pt x="6249" y="4228"/>
                    <a:pt x="5924" y="3968"/>
                    <a:pt x="5706" y="3641"/>
                  </a:cubicBezTo>
                  <a:cubicBezTo>
                    <a:pt x="5588" y="3452"/>
                    <a:pt x="5505" y="3216"/>
                    <a:pt x="5446" y="2979"/>
                  </a:cubicBezTo>
                  <a:cubicBezTo>
                    <a:pt x="5387" y="2755"/>
                    <a:pt x="5363" y="2507"/>
                    <a:pt x="5375" y="2271"/>
                  </a:cubicBezTo>
                  <a:cubicBezTo>
                    <a:pt x="5387" y="1798"/>
                    <a:pt x="5529" y="1326"/>
                    <a:pt x="5824" y="959"/>
                  </a:cubicBezTo>
                  <a:cubicBezTo>
                    <a:pt x="5895" y="877"/>
                    <a:pt x="5966" y="782"/>
                    <a:pt x="6060" y="711"/>
                  </a:cubicBezTo>
                  <a:cubicBezTo>
                    <a:pt x="6143" y="629"/>
                    <a:pt x="6238" y="569"/>
                    <a:pt x="6332" y="522"/>
                  </a:cubicBezTo>
                  <a:cubicBezTo>
                    <a:pt x="6429" y="468"/>
                    <a:pt x="6520" y="441"/>
                    <a:pt x="6607" y="441"/>
                  </a:cubicBezTo>
                  <a:close/>
                  <a:moveTo>
                    <a:pt x="6635" y="0"/>
                  </a:moveTo>
                  <a:cubicBezTo>
                    <a:pt x="6613" y="0"/>
                    <a:pt x="6590" y="1"/>
                    <a:pt x="6568" y="2"/>
                  </a:cubicBezTo>
                  <a:cubicBezTo>
                    <a:pt x="6403" y="14"/>
                    <a:pt x="6249" y="73"/>
                    <a:pt x="6119" y="144"/>
                  </a:cubicBezTo>
                  <a:cubicBezTo>
                    <a:pt x="5990" y="227"/>
                    <a:pt x="5883" y="310"/>
                    <a:pt x="5777" y="404"/>
                  </a:cubicBezTo>
                  <a:cubicBezTo>
                    <a:pt x="5682" y="499"/>
                    <a:pt x="5588" y="605"/>
                    <a:pt x="5505" y="723"/>
                  </a:cubicBezTo>
                  <a:cubicBezTo>
                    <a:pt x="5174" y="1172"/>
                    <a:pt x="5033" y="1727"/>
                    <a:pt x="5021" y="2259"/>
                  </a:cubicBezTo>
                  <a:cubicBezTo>
                    <a:pt x="5021" y="2530"/>
                    <a:pt x="5056" y="2802"/>
                    <a:pt x="5127" y="3062"/>
                  </a:cubicBezTo>
                  <a:cubicBezTo>
                    <a:pt x="5210" y="3322"/>
                    <a:pt x="5304" y="3570"/>
                    <a:pt x="5458" y="3806"/>
                  </a:cubicBezTo>
                  <a:cubicBezTo>
                    <a:pt x="5718" y="4173"/>
                    <a:pt x="6073" y="4437"/>
                    <a:pt x="6458" y="4631"/>
                  </a:cubicBezTo>
                  <a:lnTo>
                    <a:pt x="6458" y="4631"/>
                  </a:lnTo>
                  <a:cubicBezTo>
                    <a:pt x="6229" y="4931"/>
                    <a:pt x="5960" y="5199"/>
                    <a:pt x="5659" y="5425"/>
                  </a:cubicBezTo>
                  <a:cubicBezTo>
                    <a:pt x="4914" y="5992"/>
                    <a:pt x="3958" y="6287"/>
                    <a:pt x="2989" y="6287"/>
                  </a:cubicBezTo>
                  <a:cubicBezTo>
                    <a:pt x="2032" y="6287"/>
                    <a:pt x="1052" y="6027"/>
                    <a:pt x="213" y="5519"/>
                  </a:cubicBezTo>
                  <a:lnTo>
                    <a:pt x="201" y="5519"/>
                  </a:lnTo>
                  <a:cubicBezTo>
                    <a:pt x="182" y="5505"/>
                    <a:pt x="160" y="5499"/>
                    <a:pt x="137" y="5499"/>
                  </a:cubicBezTo>
                  <a:cubicBezTo>
                    <a:pt x="102" y="5499"/>
                    <a:pt x="64" y="5514"/>
                    <a:pt x="36" y="5543"/>
                  </a:cubicBezTo>
                  <a:cubicBezTo>
                    <a:pt x="0" y="5602"/>
                    <a:pt x="0" y="5685"/>
                    <a:pt x="59" y="5720"/>
                  </a:cubicBezTo>
                  <a:cubicBezTo>
                    <a:pt x="863" y="6393"/>
                    <a:pt x="1914" y="6783"/>
                    <a:pt x="2977" y="6819"/>
                  </a:cubicBezTo>
                  <a:cubicBezTo>
                    <a:pt x="3055" y="6822"/>
                    <a:pt x="3132" y="6824"/>
                    <a:pt x="3210" y="6824"/>
                  </a:cubicBezTo>
                  <a:cubicBezTo>
                    <a:pt x="3675" y="6824"/>
                    <a:pt x="4138" y="6763"/>
                    <a:pt x="4584" y="6641"/>
                  </a:cubicBezTo>
                  <a:cubicBezTo>
                    <a:pt x="5092" y="6476"/>
                    <a:pt x="5600" y="6240"/>
                    <a:pt x="6025" y="5909"/>
                  </a:cubicBezTo>
                  <a:cubicBezTo>
                    <a:pt x="6409" y="5609"/>
                    <a:pt x="6744" y="5253"/>
                    <a:pt x="7019" y="4858"/>
                  </a:cubicBezTo>
                  <a:lnTo>
                    <a:pt x="7019" y="4858"/>
                  </a:lnTo>
                  <a:cubicBezTo>
                    <a:pt x="7399" y="4976"/>
                    <a:pt x="7793" y="5036"/>
                    <a:pt x="8183" y="5036"/>
                  </a:cubicBezTo>
                  <a:cubicBezTo>
                    <a:pt x="8212" y="5036"/>
                    <a:pt x="8241" y="5036"/>
                    <a:pt x="8269" y="5035"/>
                  </a:cubicBezTo>
                  <a:cubicBezTo>
                    <a:pt x="8789" y="5035"/>
                    <a:pt x="9309" y="4929"/>
                    <a:pt x="9793" y="4740"/>
                  </a:cubicBezTo>
                  <a:cubicBezTo>
                    <a:pt x="10290" y="4562"/>
                    <a:pt x="10738" y="4291"/>
                    <a:pt x="11152" y="3984"/>
                  </a:cubicBezTo>
                  <a:cubicBezTo>
                    <a:pt x="11565" y="3676"/>
                    <a:pt x="11943" y="3310"/>
                    <a:pt x="12286" y="2920"/>
                  </a:cubicBezTo>
                  <a:cubicBezTo>
                    <a:pt x="12333" y="2861"/>
                    <a:pt x="12321" y="2790"/>
                    <a:pt x="12262" y="2743"/>
                  </a:cubicBezTo>
                  <a:cubicBezTo>
                    <a:pt x="12242" y="2722"/>
                    <a:pt x="12214" y="2713"/>
                    <a:pt x="12186" y="2713"/>
                  </a:cubicBezTo>
                  <a:cubicBezTo>
                    <a:pt x="12149" y="2713"/>
                    <a:pt x="12112" y="2728"/>
                    <a:pt x="12085" y="2755"/>
                  </a:cubicBezTo>
                  <a:cubicBezTo>
                    <a:pt x="11447" y="3523"/>
                    <a:pt x="10644" y="4173"/>
                    <a:pt x="9711" y="4527"/>
                  </a:cubicBezTo>
                  <a:cubicBezTo>
                    <a:pt x="9250" y="4704"/>
                    <a:pt x="8757" y="4796"/>
                    <a:pt x="8265" y="4796"/>
                  </a:cubicBezTo>
                  <a:cubicBezTo>
                    <a:pt x="7892" y="4796"/>
                    <a:pt x="7521" y="4743"/>
                    <a:pt x="7165" y="4635"/>
                  </a:cubicBezTo>
                  <a:lnTo>
                    <a:pt x="7165" y="4635"/>
                  </a:lnTo>
                  <a:cubicBezTo>
                    <a:pt x="7433" y="4201"/>
                    <a:pt x="7632" y="3725"/>
                    <a:pt x="7750" y="3227"/>
                  </a:cubicBezTo>
                  <a:cubicBezTo>
                    <a:pt x="7868" y="2708"/>
                    <a:pt x="7903" y="2152"/>
                    <a:pt x="7821" y="1621"/>
                  </a:cubicBezTo>
                  <a:lnTo>
                    <a:pt x="7797" y="1420"/>
                  </a:lnTo>
                  <a:lnTo>
                    <a:pt x="7750" y="1219"/>
                  </a:lnTo>
                  <a:cubicBezTo>
                    <a:pt x="7714" y="1089"/>
                    <a:pt x="7679" y="948"/>
                    <a:pt x="7620" y="818"/>
                  </a:cubicBezTo>
                  <a:cubicBezTo>
                    <a:pt x="7572" y="688"/>
                    <a:pt x="7502" y="558"/>
                    <a:pt x="7419" y="440"/>
                  </a:cubicBezTo>
                  <a:cubicBezTo>
                    <a:pt x="7324" y="310"/>
                    <a:pt x="7206" y="191"/>
                    <a:pt x="7065" y="109"/>
                  </a:cubicBezTo>
                  <a:cubicBezTo>
                    <a:pt x="6940" y="36"/>
                    <a:pt x="6789" y="0"/>
                    <a:pt x="6635" y="0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1517;p54">
              <a:extLst>
                <a:ext uri="{FF2B5EF4-FFF2-40B4-BE49-F238E27FC236}">
                  <a16:creationId xmlns:a16="http://schemas.microsoft.com/office/drawing/2014/main" id="{59714310-19AE-420A-B18D-40EE2AF693B1}"/>
                </a:ext>
              </a:extLst>
            </p:cNvPr>
            <p:cNvSpPr/>
            <p:nvPr/>
          </p:nvSpPr>
          <p:spPr>
            <a:xfrm>
              <a:off x="7253400" y="3839200"/>
              <a:ext cx="44900" cy="45375"/>
            </a:xfrm>
            <a:custGeom>
              <a:avLst/>
              <a:gdLst/>
              <a:ahLst/>
              <a:cxnLst/>
              <a:rect l="l" t="t" r="r" b="b"/>
              <a:pathLst>
                <a:path w="1796" h="1815" extrusionOk="0">
                  <a:moveTo>
                    <a:pt x="1434" y="1"/>
                  </a:moveTo>
                  <a:cubicBezTo>
                    <a:pt x="1387" y="1"/>
                    <a:pt x="1339" y="18"/>
                    <a:pt x="1300" y="52"/>
                  </a:cubicBezTo>
                  <a:cubicBezTo>
                    <a:pt x="1146" y="194"/>
                    <a:pt x="957" y="324"/>
                    <a:pt x="756" y="407"/>
                  </a:cubicBezTo>
                  <a:cubicBezTo>
                    <a:pt x="555" y="501"/>
                    <a:pt x="343" y="572"/>
                    <a:pt x="130" y="596"/>
                  </a:cubicBezTo>
                  <a:cubicBezTo>
                    <a:pt x="118" y="596"/>
                    <a:pt x="118" y="596"/>
                    <a:pt x="107" y="608"/>
                  </a:cubicBezTo>
                  <a:cubicBezTo>
                    <a:pt x="36" y="619"/>
                    <a:pt x="0" y="690"/>
                    <a:pt x="24" y="761"/>
                  </a:cubicBezTo>
                  <a:cubicBezTo>
                    <a:pt x="33" y="817"/>
                    <a:pt x="80" y="851"/>
                    <a:pt x="134" y="851"/>
                  </a:cubicBezTo>
                  <a:cubicBezTo>
                    <a:pt x="148" y="851"/>
                    <a:pt x="163" y="849"/>
                    <a:pt x="177" y="844"/>
                  </a:cubicBezTo>
                  <a:cubicBezTo>
                    <a:pt x="402" y="785"/>
                    <a:pt x="626" y="726"/>
                    <a:pt x="851" y="655"/>
                  </a:cubicBezTo>
                  <a:cubicBezTo>
                    <a:pt x="955" y="622"/>
                    <a:pt x="1059" y="586"/>
                    <a:pt x="1163" y="550"/>
                  </a:cubicBezTo>
                  <a:lnTo>
                    <a:pt x="1163" y="550"/>
                  </a:lnTo>
                  <a:cubicBezTo>
                    <a:pt x="1154" y="707"/>
                    <a:pt x="1155" y="864"/>
                    <a:pt x="1170" y="1021"/>
                  </a:cubicBezTo>
                  <a:cubicBezTo>
                    <a:pt x="1182" y="1163"/>
                    <a:pt x="1205" y="1293"/>
                    <a:pt x="1252" y="1411"/>
                  </a:cubicBezTo>
                  <a:cubicBezTo>
                    <a:pt x="1300" y="1541"/>
                    <a:pt x="1371" y="1659"/>
                    <a:pt x="1477" y="1765"/>
                  </a:cubicBezTo>
                  <a:cubicBezTo>
                    <a:pt x="1489" y="1789"/>
                    <a:pt x="1512" y="1801"/>
                    <a:pt x="1524" y="1801"/>
                  </a:cubicBezTo>
                  <a:cubicBezTo>
                    <a:pt x="1546" y="1810"/>
                    <a:pt x="1567" y="1814"/>
                    <a:pt x="1588" y="1814"/>
                  </a:cubicBezTo>
                  <a:cubicBezTo>
                    <a:pt x="1647" y="1814"/>
                    <a:pt x="1699" y="1779"/>
                    <a:pt x="1725" y="1718"/>
                  </a:cubicBezTo>
                  <a:cubicBezTo>
                    <a:pt x="1772" y="1576"/>
                    <a:pt x="1796" y="1446"/>
                    <a:pt x="1796" y="1328"/>
                  </a:cubicBezTo>
                  <a:cubicBezTo>
                    <a:pt x="1796" y="1198"/>
                    <a:pt x="1784" y="1080"/>
                    <a:pt x="1772" y="950"/>
                  </a:cubicBezTo>
                  <a:cubicBezTo>
                    <a:pt x="1737" y="714"/>
                    <a:pt x="1678" y="478"/>
                    <a:pt x="1630" y="230"/>
                  </a:cubicBezTo>
                  <a:lnTo>
                    <a:pt x="1619" y="147"/>
                  </a:lnTo>
                  <a:cubicBezTo>
                    <a:pt x="1607" y="123"/>
                    <a:pt x="1595" y="88"/>
                    <a:pt x="1571" y="64"/>
                  </a:cubicBezTo>
                  <a:cubicBezTo>
                    <a:pt x="1535" y="21"/>
                    <a:pt x="1485" y="1"/>
                    <a:pt x="1434" y="1"/>
                  </a:cubicBezTo>
                  <a:close/>
                </a:path>
              </a:pathLst>
            </a:custGeom>
            <a:grpFill/>
            <a:ln w="19050">
              <a:solidFill>
                <a:srgbClr val="E73D9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82" name="TextBox 181"/>
          <p:cNvSpPr txBox="1"/>
          <p:nvPr/>
        </p:nvSpPr>
        <p:spPr>
          <a:xfrm>
            <a:off x="10069886" y="3817862"/>
            <a:ext cx="15747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3538" algn="l"/>
                <a:tab pos="711200" algn="l"/>
                <a:tab pos="1074738" algn="l"/>
              </a:tabLst>
              <a:defRPr/>
            </a:pP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729702" y="2511633"/>
            <a:ext cx="1922321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ลิตร 	มิลลิลิตร</a:t>
            </a:r>
          </a:p>
        </p:txBody>
      </p:sp>
      <p:sp>
        <p:nvSpPr>
          <p:cNvPr id="57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8449949" y="3114858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58" name="Table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1073725"/>
              </p:ext>
            </p:extLst>
          </p:nvPr>
        </p:nvGraphicFramePr>
        <p:xfrm>
          <a:off x="2358975" y="3377823"/>
          <a:ext cx="6076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น้ำกลั่น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chemeClr val="tx1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chemeClr val="tx1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0" name="Straight Connector 59"/>
          <p:cNvCxnSpPr/>
          <p:nvPr/>
        </p:nvCxnSpPr>
        <p:spPr>
          <a:xfrm>
            <a:off x="6626162" y="3827349"/>
            <a:ext cx="180000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61"/>
          <p:cNvGrpSpPr/>
          <p:nvPr/>
        </p:nvGrpSpPr>
        <p:grpSpPr>
          <a:xfrm>
            <a:off x="6626524" y="4322454"/>
            <a:ext cx="1800000" cy="31299"/>
            <a:chOff x="7665492" y="4183383"/>
            <a:chExt cx="325618" cy="31299"/>
          </a:xfrm>
        </p:grpSpPr>
        <p:cxnSp>
          <p:nvCxnSpPr>
            <p:cNvPr id="63" name="Straight Connector 62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TextBox 8"/>
          <p:cNvSpPr txBox="1"/>
          <p:nvPr/>
        </p:nvSpPr>
        <p:spPr>
          <a:xfrm>
            <a:off x="9368063" y="3679888"/>
            <a:ext cx="1883849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1,000 มิลลิลิตร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prstClr val="black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เท่ากับ 1 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7" name="Group 66"/>
          <p:cNvGrpSpPr/>
          <p:nvPr/>
        </p:nvGrpSpPr>
        <p:grpSpPr>
          <a:xfrm>
            <a:off x="6646534" y="4820076"/>
            <a:ext cx="1800000" cy="31299"/>
            <a:chOff x="7665492" y="4183383"/>
            <a:chExt cx="325618" cy="31299"/>
          </a:xfrm>
        </p:grpSpPr>
        <p:cxnSp>
          <p:nvCxnSpPr>
            <p:cNvPr id="68" name="Straight Connector 6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TextBox 3"/>
          <p:cNvSpPr txBox="1"/>
          <p:nvPr/>
        </p:nvSpPr>
        <p:spPr>
          <a:xfrm>
            <a:off x="8701442" y="3327336"/>
            <a:ext cx="62869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ขวด</a:t>
            </a:r>
          </a:p>
        </p:txBody>
      </p:sp>
      <p:sp>
        <p:nvSpPr>
          <p:cNvPr id="38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4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4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4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3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5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6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7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494863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624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724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824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24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224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274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324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424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624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724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774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824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924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1240"/>
                            </p:stCondLst>
                            <p:childTnLst>
                              <p:par>
                                <p:cTn id="6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224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324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5" grpId="0"/>
      <p:bldP spid="152" grpId="0"/>
      <p:bldP spid="155" grpId="0"/>
      <p:bldP spid="156" grpId="0"/>
      <p:bldP spid="174" grpId="0" animBg="1"/>
      <p:bldP spid="8" grpId="0"/>
      <p:bldP spid="57" grpId="0"/>
      <p:bldP spid="9" grpId="0"/>
      <p:bldP spid="4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รถบรรทุกน้ำมัน 5 คัน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บรรทุกน้ำมันคันละ 9,500 ลิตร 500 มิลลิลิตร น้ำมันทั้งหมดมีปริมาตรเท่าไร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7129224"/>
              </p:ext>
            </p:extLst>
          </p:nvPr>
        </p:nvGraphicFramePr>
        <p:xfrm>
          <a:off x="3047055" y="4369490"/>
          <a:ext cx="640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47502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3" name="Table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5580368"/>
              </p:ext>
            </p:extLst>
          </p:nvPr>
        </p:nvGraphicFramePr>
        <p:xfrm>
          <a:off x="3051567" y="3867630"/>
          <a:ext cx="640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น้ำมันทั้งหมดมีปริมาตร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47500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en-US" sz="3000" b="0" dirty="0" smtClean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  <a:r>
                        <a:rPr lang="th-TH" sz="3000" b="0" dirty="0" smtClean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  <a:r>
                        <a:rPr lang="en-US" sz="3000" b="0" dirty="0" smtClean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  <a:r>
                        <a:rPr lang="th-TH" sz="3000" b="0" dirty="0" smtClean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4" name="TextBox 43"/>
          <p:cNvSpPr txBox="1"/>
          <p:nvPr/>
        </p:nvSpPr>
        <p:spPr>
          <a:xfrm>
            <a:off x="2144252" y="244388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9732983"/>
              </p:ext>
            </p:extLst>
          </p:nvPr>
        </p:nvGraphicFramePr>
        <p:xfrm>
          <a:off x="3051567" y="2817477"/>
          <a:ext cx="6364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รถบรรทุกน้ำมันคันละ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6" name="TextBox 45"/>
          <p:cNvSpPr txBox="1"/>
          <p:nvPr/>
        </p:nvSpPr>
        <p:spPr>
          <a:xfrm>
            <a:off x="2144252" y="492060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019655" y="4948406"/>
            <a:ext cx="616707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น้ำมันทั้งหมดมีปริมาตร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๔๗,๕๐๒ ลิตร ๕๐๐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7455413" y="2511633"/>
            <a:ext cx="202651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600" b="1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ลิตร	 มิลลิลิตร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6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349834" y="3158400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3" name="Table 6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0449342"/>
              </p:ext>
            </p:extLst>
          </p:nvPr>
        </p:nvGraphicFramePr>
        <p:xfrm>
          <a:off x="3055661" y="3377823"/>
          <a:ext cx="6364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จำนวน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4" name="Straight Connector 63"/>
          <p:cNvCxnSpPr/>
          <p:nvPr/>
        </p:nvCxnSpPr>
        <p:spPr>
          <a:xfrm>
            <a:off x="7284749" y="3827349"/>
            <a:ext cx="2124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Group 64"/>
          <p:cNvGrpSpPr/>
          <p:nvPr/>
        </p:nvGrpSpPr>
        <p:grpSpPr>
          <a:xfrm>
            <a:off x="7285114" y="4322454"/>
            <a:ext cx="2124000" cy="31299"/>
            <a:chOff x="7665492" y="4183383"/>
            <a:chExt cx="325618" cy="31299"/>
          </a:xfrm>
        </p:grpSpPr>
        <p:cxnSp>
          <p:nvCxnSpPr>
            <p:cNvPr id="66" name="Straight Connector 6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8" name="Group 67"/>
          <p:cNvGrpSpPr/>
          <p:nvPr/>
        </p:nvGrpSpPr>
        <p:grpSpPr>
          <a:xfrm>
            <a:off x="7323266" y="4820076"/>
            <a:ext cx="2124000" cy="31299"/>
            <a:chOff x="7665492" y="4183383"/>
            <a:chExt cx="325618" cy="31299"/>
          </a:xfrm>
        </p:grpSpPr>
        <p:cxnSp>
          <p:nvCxnSpPr>
            <p:cNvPr id="69" name="Straight Connector 6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TextBox 81"/>
          <p:cNvSpPr txBox="1"/>
          <p:nvPr/>
        </p:nvSpPr>
        <p:spPr>
          <a:xfrm>
            <a:off x="9655025" y="3414420"/>
            <a:ext cx="52129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คัน</a:t>
            </a:r>
          </a:p>
        </p:txBody>
      </p:sp>
      <p:sp>
        <p:nvSpPr>
          <p:cNvPr id="5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5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5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7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7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7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7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7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7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7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8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9289272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6" grpId="0"/>
      <p:bldP spid="60" grpId="0"/>
      <p:bldP spid="61" grpId="0"/>
      <p:bldP spid="62" grpId="0"/>
      <p:bldP spid="82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8628692"/>
              </p:ext>
            </p:extLst>
          </p:nvPr>
        </p:nvGraphicFramePr>
        <p:xfrm>
          <a:off x="5925736" y="4017307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ครูทำนมเย็น 3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ลิตร 150 มิลลิลิตร แบ่งให้เด็ก 9 คน คนละเท่าๆ กัน เด็กจะได้นมเย็นคนละเท่าไร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2079687" y="250502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94681" y="2515414"/>
            <a:ext cx="584291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ครูทำนมเย็น 3 ลิตร 150 มิลลิลิตร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แบ่งให้เด็กคนละเท่าๆ กัน 9 คน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5817921" y="4105543"/>
            <a:ext cx="2220710" cy="372168"/>
            <a:chOff x="6811148" y="2979136"/>
            <a:chExt cx="2220710" cy="372168"/>
          </a:xfrm>
        </p:grpSpPr>
        <p:cxnSp>
          <p:nvCxnSpPr>
            <p:cNvPr id="70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Arc 70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2" name="Table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8942214"/>
              </p:ext>
            </p:extLst>
          </p:nvPr>
        </p:nvGraphicFramePr>
        <p:xfrm>
          <a:off x="5925736" y="4475882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350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6195293" y="3620583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ลิตร  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5664354" y="3989470"/>
            <a:ext cx="325626" cy="5539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9</a:t>
            </a:r>
          </a:p>
        </p:txBody>
      </p:sp>
      <p:grpSp>
        <p:nvGrpSpPr>
          <p:cNvPr id="79" name="Group 78"/>
          <p:cNvGrpSpPr/>
          <p:nvPr/>
        </p:nvGrpSpPr>
        <p:grpSpPr>
          <a:xfrm>
            <a:off x="6207720" y="4940088"/>
            <a:ext cx="1800000" cy="31299"/>
            <a:chOff x="7665492" y="4183383"/>
            <a:chExt cx="325618" cy="31299"/>
          </a:xfrm>
        </p:grpSpPr>
        <p:cxnSp>
          <p:nvCxnSpPr>
            <p:cNvPr id="81" name="Straight Connector 80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264034" y="3833350"/>
            <a:ext cx="769089" cy="619950"/>
            <a:chOff x="3673302" y="2041866"/>
            <a:chExt cx="707968" cy="619950"/>
          </a:xfrm>
        </p:grpSpPr>
        <p:cxnSp>
          <p:nvCxnSpPr>
            <p:cNvPr id="8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13384" y="2431477"/>
              <a:ext cx="546108" cy="23033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3150</a:t>
              </a:r>
            </a:p>
          </p:txBody>
        </p:sp>
      </p:grpSp>
      <p:sp>
        <p:nvSpPr>
          <p:cNvPr id="86" name="TextBox 85"/>
          <p:cNvSpPr txBox="1"/>
          <p:nvPr/>
        </p:nvSpPr>
        <p:spPr>
          <a:xfrm>
            <a:off x="2853072" y="4453300"/>
            <a:ext cx="26370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เด็กจะได้นมเย็นคนละ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123229" y="506881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853492" y="5082111"/>
            <a:ext cx="4288353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เด็กจะได้นมเย็นคนละ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๓๕๐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0461682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77" grpId="0"/>
      <p:bldP spid="78" grpId="0"/>
      <p:bldP spid="86" grpId="0"/>
      <p:bldP spid="89" grpId="0"/>
      <p:bldP spid="90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เทน้ำขวดละ 1 ลิตร 500 มิลลิลิตร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จำนวน 6 ขวด ใส่กะละมัง น้ำเต็มกะละมังพอดี กะละมังใบนี้มีความจุเท่าไร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2" name="Table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024688"/>
              </p:ext>
            </p:extLst>
          </p:nvPr>
        </p:nvGraphicFramePr>
        <p:xfrm>
          <a:off x="3047055" y="4369490"/>
          <a:ext cx="640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หรือ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graphicFrame>
        <p:nvGraphicFramePr>
          <p:cNvPr id="43" name="Table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113287"/>
              </p:ext>
            </p:extLst>
          </p:nvPr>
        </p:nvGraphicFramePr>
        <p:xfrm>
          <a:off x="3051567" y="3867630"/>
          <a:ext cx="6400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72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กะละมังใบนี้มีความจุ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4" name="TextBox 43"/>
          <p:cNvSpPr txBox="1"/>
          <p:nvPr/>
        </p:nvSpPr>
        <p:spPr>
          <a:xfrm>
            <a:off x="2144252" y="2443888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graphicFrame>
        <p:nvGraphicFramePr>
          <p:cNvPr id="45" name="Table 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1798357"/>
              </p:ext>
            </p:extLst>
          </p:nvPr>
        </p:nvGraphicFramePr>
        <p:xfrm>
          <a:off x="3051567" y="2817477"/>
          <a:ext cx="6364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เทน้ำขวดละ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sp>
        <p:nvSpPr>
          <p:cNvPr id="46" name="TextBox 45"/>
          <p:cNvSpPr txBox="1"/>
          <p:nvPr/>
        </p:nvSpPr>
        <p:spPr>
          <a:xfrm>
            <a:off x="2144252" y="4920600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019655" y="4948406"/>
            <a:ext cx="3307316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กะละมังใบนี้มีความจุ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๙ 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7455413" y="2511633"/>
            <a:ext cx="202651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ลิตร	 มิลลิลิตร</a:t>
            </a:r>
          </a:p>
        </p:txBody>
      </p:sp>
      <p:sp>
        <p:nvSpPr>
          <p:cNvPr id="62" name="Google Shape;784;p47">
            <a:extLst>
              <a:ext uri="{FF2B5EF4-FFF2-40B4-BE49-F238E27FC236}">
                <a16:creationId xmlns:a16="http://schemas.microsoft.com/office/drawing/2014/main" id="{48421852-77B8-4BDC-BECD-DFB50BA7A50A}"/>
              </a:ext>
            </a:extLst>
          </p:cNvPr>
          <p:cNvSpPr txBox="1">
            <a:spLocks/>
          </p:cNvSpPr>
          <p:nvPr/>
        </p:nvSpPr>
        <p:spPr>
          <a:xfrm>
            <a:off x="9349832" y="3158400"/>
            <a:ext cx="377427" cy="3672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×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graphicFrame>
        <p:nvGraphicFramePr>
          <p:cNvPr id="63" name="Table 6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531205"/>
              </p:ext>
            </p:extLst>
          </p:nvPr>
        </p:nvGraphicFramePr>
        <p:xfrm>
          <a:off x="3055661" y="3377823"/>
          <a:ext cx="636428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12000">
                  <a:extLst>
                    <a:ext uri="{9D8B030D-6E8A-4147-A177-3AD203B41FA5}">
                      <a16:colId xmlns:a16="http://schemas.microsoft.com/office/drawing/2014/main" val="1574358926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54290719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230321043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7903413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จำนวน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261938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9726791"/>
                  </a:ext>
                </a:extLst>
              </a:tr>
            </a:tbl>
          </a:graphicData>
        </a:graphic>
      </p:graphicFrame>
      <p:cxnSp>
        <p:nvCxnSpPr>
          <p:cNvPr id="64" name="Straight Connector 63"/>
          <p:cNvCxnSpPr/>
          <p:nvPr/>
        </p:nvCxnSpPr>
        <p:spPr>
          <a:xfrm>
            <a:off x="7807261" y="3827349"/>
            <a:ext cx="1620000" cy="0"/>
          </a:xfrm>
          <a:prstGeom prst="line">
            <a:avLst/>
          </a:prstGeom>
          <a:ln w="127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Group 64"/>
          <p:cNvGrpSpPr/>
          <p:nvPr/>
        </p:nvGrpSpPr>
        <p:grpSpPr>
          <a:xfrm>
            <a:off x="7807626" y="4322454"/>
            <a:ext cx="1620000" cy="31299"/>
            <a:chOff x="7665492" y="4183383"/>
            <a:chExt cx="325618" cy="31299"/>
          </a:xfrm>
        </p:grpSpPr>
        <p:cxnSp>
          <p:nvCxnSpPr>
            <p:cNvPr id="66" name="Straight Connector 65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8" name="Group 67"/>
          <p:cNvGrpSpPr/>
          <p:nvPr/>
        </p:nvGrpSpPr>
        <p:grpSpPr>
          <a:xfrm>
            <a:off x="7845778" y="4820076"/>
            <a:ext cx="1620000" cy="31299"/>
            <a:chOff x="7665492" y="4183383"/>
            <a:chExt cx="325618" cy="31299"/>
          </a:xfrm>
        </p:grpSpPr>
        <p:cxnSp>
          <p:nvCxnSpPr>
            <p:cNvPr id="69" name="Straight Connector 68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TextBox 81"/>
          <p:cNvSpPr txBox="1"/>
          <p:nvPr/>
        </p:nvSpPr>
        <p:spPr>
          <a:xfrm>
            <a:off x="9601325" y="3414420"/>
            <a:ext cx="62869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ขวด</a:t>
            </a:r>
          </a:p>
        </p:txBody>
      </p:sp>
      <p:sp>
        <p:nvSpPr>
          <p:cNvPr id="33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8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39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991714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6" grpId="0"/>
      <p:bldP spid="60" grpId="0"/>
      <p:bldP spid="61" grpId="0"/>
      <p:bldP spid="62" grpId="0"/>
      <p:bldP spid="82" grpId="0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น้ำเกลือขวดละ 250 มิลลิลิตร จำนวน 7 ขวด มีน้ำเกลือทั้งหมดกี่ลิตร กี่มิลลิลิตร</a:t>
            </a: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2065172" y="2524561"/>
            <a:ext cx="8303307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987425" algn="l"/>
                <a:tab pos="5384800" algn="l"/>
              </a:tabLst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987425" algn="l"/>
                <a:tab pos="53848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นมสดแต่ละกล่องมีปริมาตร	225	ลิตร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987425" algn="l"/>
                <a:tab pos="53848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เทนมสดแต่ละกล่องลงในเหยือก	   7	กล่อง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987425" algn="l"/>
                <a:tab pos="3671888" algn="l"/>
                <a:tab pos="53848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แม่มีนมสดในเหยือก	 7 × 225 </a:t>
            </a:r>
            <a:r>
              <a:rPr kumimoji="0" 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= 1,575 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มิลลิลิตร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987425" algn="l"/>
                <a:tab pos="3671888" algn="l"/>
                <a:tab pos="53848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หรือ	        1 ลิตร 575 	มิลลิลิตร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987425" algn="l"/>
                <a:tab pos="3671888" algn="l"/>
                <a:tab pos="5384800" algn="l"/>
              </a:tabLst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 แม่มีนมสดในเหยือก ๑ 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๕๗๕ มิลลิลิตร</a:t>
            </a: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		</a:t>
            </a:r>
          </a:p>
        </p:txBody>
      </p:sp>
      <p:sp>
        <p:nvSpPr>
          <p:cNvPr id="17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2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2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22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2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2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2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2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9444932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458549"/>
              </p:ext>
            </p:extLst>
          </p:nvPr>
        </p:nvGraphicFramePr>
        <p:xfrm>
          <a:off x="5925736" y="4017307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61734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ถังใบหนึ่งมีความจุ 12 ลิตร มีน้ำหมักชีวภาพเต็มถัง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แบ่งใส่ขวดที่มีความจุเท่ากันได้เต็มขวด 8 ขวด น้ำหมักชีวภาพหมดพอดี ขวดแต่ละใบมีความจุเท่าไร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2079687" y="250502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94681" y="2515414"/>
            <a:ext cx="584291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ถังใบหนึ่งมีความจุ		12	ลิตร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แบ่งใส่ขวดที่มีความจุเท่ากัน	 8	ขวด</a:t>
            </a:r>
          </a:p>
        </p:txBody>
      </p:sp>
      <p:grpSp>
        <p:nvGrpSpPr>
          <p:cNvPr id="69" name="Group 68"/>
          <p:cNvGrpSpPr/>
          <p:nvPr/>
        </p:nvGrpSpPr>
        <p:grpSpPr>
          <a:xfrm>
            <a:off x="5817921" y="4105543"/>
            <a:ext cx="2220710" cy="372168"/>
            <a:chOff x="6811148" y="2979136"/>
            <a:chExt cx="2220710" cy="372168"/>
          </a:xfrm>
        </p:grpSpPr>
        <p:cxnSp>
          <p:nvCxnSpPr>
            <p:cNvPr id="70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Arc 70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2" name="Table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3600890"/>
              </p:ext>
            </p:extLst>
          </p:nvPr>
        </p:nvGraphicFramePr>
        <p:xfrm>
          <a:off x="5925736" y="4475882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6195293" y="3620583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ลิตร  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5664354" y="3989470"/>
            <a:ext cx="325626" cy="5539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8</a:t>
            </a:r>
          </a:p>
        </p:txBody>
      </p:sp>
      <p:grpSp>
        <p:nvGrpSpPr>
          <p:cNvPr id="79" name="Group 78"/>
          <p:cNvGrpSpPr/>
          <p:nvPr/>
        </p:nvGrpSpPr>
        <p:grpSpPr>
          <a:xfrm>
            <a:off x="6207720" y="4940088"/>
            <a:ext cx="1800000" cy="31299"/>
            <a:chOff x="7665492" y="4183383"/>
            <a:chExt cx="325618" cy="31299"/>
          </a:xfrm>
        </p:grpSpPr>
        <p:cxnSp>
          <p:nvCxnSpPr>
            <p:cNvPr id="81" name="Straight Connector 80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220491" y="3833350"/>
            <a:ext cx="769089" cy="619951"/>
            <a:chOff x="3406082" y="2041866"/>
            <a:chExt cx="707968" cy="619951"/>
          </a:xfrm>
        </p:grpSpPr>
        <p:cxnSp>
          <p:nvCxnSpPr>
            <p:cNvPr id="8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13384" y="2427578"/>
              <a:ext cx="389769" cy="23423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40608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4000</a:t>
              </a:r>
            </a:p>
          </p:txBody>
        </p:sp>
      </p:grpSp>
      <p:sp>
        <p:nvSpPr>
          <p:cNvPr id="86" name="TextBox 85"/>
          <p:cNvSpPr txBox="1"/>
          <p:nvPr/>
        </p:nvSpPr>
        <p:spPr>
          <a:xfrm>
            <a:off x="2853072" y="4453300"/>
            <a:ext cx="26370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ขวดแต่ละใบมีความจุ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123229" y="506881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853492" y="5082111"/>
            <a:ext cx="5022529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ขวดแต่ละใบมีความจุ ๑ ลิตร ๕๐๐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5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40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2517903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77" grpId="0"/>
      <p:bldP spid="78" grpId="0"/>
      <p:bldP spid="86" grpId="0"/>
      <p:bldP spid="89" grpId="0"/>
      <p:bldP spid="90" grpId="0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6" name="Table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2007633"/>
              </p:ext>
            </p:extLst>
          </p:nvPr>
        </p:nvGraphicFramePr>
        <p:xfrm>
          <a:off x="5925736" y="4017307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300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grpSp>
        <p:nvGrpSpPr>
          <p:cNvPr id="7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19298" y="1502249"/>
            <a:ext cx="468000" cy="468000"/>
            <a:chOff x="1239484" y="1722687"/>
            <a:chExt cx="468000" cy="468000"/>
          </a:xfrm>
        </p:grpSpPr>
        <p:sp>
          <p:nvSpPr>
            <p:cNvPr id="74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5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1599071" y="564386"/>
            <a:ext cx="593412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6722157" y="594644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2065173" y="1416251"/>
            <a:ext cx="830330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มีน้ำอยู่ในถัง 6 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300 มิลลิลิตร เทใส่ขวดที่มีความจุเท่ากันได้เต็มขวด 4 ขวด น้ำหมดพอดี ขวดแต่ละใบมีความจุเท่าไร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2544875" y="1050060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2079687" y="250502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2894681" y="2515414"/>
            <a:ext cx="584291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alt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มีน้ำอยู่ในถัง</a:t>
            </a:r>
            <a:r>
              <a:rPr kumimoji="0" lang="th-TH" alt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 6 ลิตร 300 มิลลิลิตร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เทใส่ขวดที่มีความจุเท่ากัน 4 ขวด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grpSp>
        <p:nvGrpSpPr>
          <p:cNvPr id="69" name="Group 68"/>
          <p:cNvGrpSpPr/>
          <p:nvPr/>
        </p:nvGrpSpPr>
        <p:grpSpPr>
          <a:xfrm>
            <a:off x="5817921" y="4105543"/>
            <a:ext cx="2220710" cy="372168"/>
            <a:chOff x="6811148" y="2979136"/>
            <a:chExt cx="2220710" cy="372168"/>
          </a:xfrm>
        </p:grpSpPr>
        <p:cxnSp>
          <p:nvCxnSpPr>
            <p:cNvPr id="70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Arc 70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2" name="Table 7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2431608"/>
              </p:ext>
            </p:extLst>
          </p:nvPr>
        </p:nvGraphicFramePr>
        <p:xfrm>
          <a:off x="5925736" y="4475882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575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7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6195293" y="3620583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ลิตร   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5664354" y="3989470"/>
            <a:ext cx="325626" cy="5539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4</a:t>
            </a:r>
          </a:p>
        </p:txBody>
      </p:sp>
      <p:grpSp>
        <p:nvGrpSpPr>
          <p:cNvPr id="79" name="Group 78"/>
          <p:cNvGrpSpPr/>
          <p:nvPr/>
        </p:nvGrpSpPr>
        <p:grpSpPr>
          <a:xfrm>
            <a:off x="6207720" y="4940088"/>
            <a:ext cx="1800000" cy="31299"/>
            <a:chOff x="7665492" y="4183383"/>
            <a:chExt cx="325618" cy="31299"/>
          </a:xfrm>
        </p:grpSpPr>
        <p:cxnSp>
          <p:nvCxnSpPr>
            <p:cNvPr id="81" name="Straight Connector 80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264034" y="3833350"/>
            <a:ext cx="769089" cy="619950"/>
            <a:chOff x="3673302" y="2041866"/>
            <a:chExt cx="707968" cy="619950"/>
          </a:xfrm>
        </p:grpSpPr>
        <p:cxnSp>
          <p:nvCxnSpPr>
            <p:cNvPr id="84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713384" y="2431477"/>
              <a:ext cx="546108" cy="230339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73302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mPrasanmit" panose="02000000000000000000" pitchFamily="2" charset="-34"/>
                  <a:ea typeface="+mn-ea"/>
                  <a:cs typeface="CmPrasanmit" panose="02000000000000000000" pitchFamily="2" charset="-34"/>
                </a:rPr>
                <a:t>2300</a:t>
              </a:r>
            </a:p>
          </p:txBody>
        </p:sp>
      </p:grpSp>
      <p:sp>
        <p:nvSpPr>
          <p:cNvPr id="86" name="TextBox 85"/>
          <p:cNvSpPr txBox="1"/>
          <p:nvPr/>
        </p:nvSpPr>
        <p:spPr>
          <a:xfrm>
            <a:off x="2853072" y="4453300"/>
            <a:ext cx="26370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ขวดแต่ละใบมีความจุ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89" name="TextBox 88"/>
          <p:cNvSpPr txBox="1"/>
          <p:nvPr/>
        </p:nvSpPr>
        <p:spPr>
          <a:xfrm>
            <a:off x="2123229" y="5068819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2853492" y="5082111"/>
            <a:ext cx="505779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ขวดแต่ละใบมีความจุ ๑ ลิตร ๕๗๕ มิลลิลิตร</a:t>
            </a:r>
          </a:p>
        </p:txBody>
      </p:sp>
      <p:sp>
        <p:nvSpPr>
          <p:cNvPr id="34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3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3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3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3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39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4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4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4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4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4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677149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  <p:bldP spid="77" grpId="0"/>
      <p:bldP spid="78" grpId="0"/>
      <p:bldP spid="86" grpId="0"/>
      <p:bldP spid="89" grpId="0"/>
      <p:bldP spid="90" grpId="0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4259;p71">
            <a:extLst>
              <a:ext uri="{FF2B5EF4-FFF2-40B4-BE49-F238E27FC236}">
                <a16:creationId xmlns:a16="http://schemas.microsoft.com/office/drawing/2014/main" id="{5110E23B-14F1-4FF1-A755-AA541C1C1C08}"/>
              </a:ext>
            </a:extLst>
          </p:cNvPr>
          <p:cNvSpPr txBox="1"/>
          <p:nvPr/>
        </p:nvSpPr>
        <p:spPr>
          <a:xfrm>
            <a:off x="3611657" y="551298"/>
            <a:ext cx="4067843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Comfortaa"/>
                <a:cs typeface="CmPrasanmit" panose="02000000000000000000" pitchFamily="2" charset="-34"/>
                <a:sym typeface="Comfortaa"/>
              </a:rPr>
              <a:t>แสดงวิธีหาคำตอบ</a:t>
            </a:r>
          </a:p>
        </p:txBody>
      </p:sp>
      <p:grpSp>
        <p:nvGrpSpPr>
          <p:cNvPr id="88" name="Google Shape;3186;p51">
            <a:extLst>
              <a:ext uri="{FF2B5EF4-FFF2-40B4-BE49-F238E27FC236}">
                <a16:creationId xmlns:a16="http://schemas.microsoft.com/office/drawing/2014/main" id="{0AB89424-C278-41F6-AB4F-1DABDAC0C5C4}"/>
              </a:ext>
            </a:extLst>
          </p:cNvPr>
          <p:cNvGrpSpPr/>
          <p:nvPr/>
        </p:nvGrpSpPr>
        <p:grpSpPr>
          <a:xfrm rot="14045225">
            <a:off x="7751518" y="522800"/>
            <a:ext cx="292669" cy="583541"/>
            <a:chOff x="2518050" y="238125"/>
            <a:chExt cx="2610950" cy="5185750"/>
          </a:xfrm>
        </p:grpSpPr>
        <p:sp>
          <p:nvSpPr>
            <p:cNvPr id="100" name="Google Shape;3187;p51">
              <a:extLst>
                <a:ext uri="{FF2B5EF4-FFF2-40B4-BE49-F238E27FC236}">
                  <a16:creationId xmlns:a16="http://schemas.microsoft.com/office/drawing/2014/main" id="{65C436E7-FB17-471B-BAE7-B8F6CDE9B765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188;p51">
              <a:extLst>
                <a:ext uri="{FF2B5EF4-FFF2-40B4-BE49-F238E27FC236}">
                  <a16:creationId xmlns:a16="http://schemas.microsoft.com/office/drawing/2014/main" id="{236EAA1B-A02C-4410-A6A2-F58A6391D2B0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189;p51">
              <a:extLst>
                <a:ext uri="{FF2B5EF4-FFF2-40B4-BE49-F238E27FC236}">
                  <a16:creationId xmlns:a16="http://schemas.microsoft.com/office/drawing/2014/main" id="{8248C818-654F-47DC-978A-311DC4EBB47D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190;p51">
              <a:extLst>
                <a:ext uri="{FF2B5EF4-FFF2-40B4-BE49-F238E27FC236}">
                  <a16:creationId xmlns:a16="http://schemas.microsoft.com/office/drawing/2014/main" id="{6981DBAA-630D-4D68-B2A5-854D1AC2BE00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3191;p51">
              <a:extLst>
                <a:ext uri="{FF2B5EF4-FFF2-40B4-BE49-F238E27FC236}">
                  <a16:creationId xmlns:a16="http://schemas.microsoft.com/office/drawing/2014/main" id="{5877EE12-835D-4BD6-9F53-27166D1F56D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3192;p51">
              <a:extLst>
                <a:ext uri="{FF2B5EF4-FFF2-40B4-BE49-F238E27FC236}">
                  <a16:creationId xmlns:a16="http://schemas.microsoft.com/office/drawing/2014/main" id="{32900EA2-4EA4-42C7-9880-D8B124D2BBBF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3193;p51">
              <a:extLst>
                <a:ext uri="{FF2B5EF4-FFF2-40B4-BE49-F238E27FC236}">
                  <a16:creationId xmlns:a16="http://schemas.microsoft.com/office/drawing/2014/main" id="{90374365-622B-4B2B-85EC-40F440C8FF7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1999779" y="1475532"/>
            <a:ext cx="884239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524000" algn="l"/>
              </a:tabLst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น้ำขวดปริมาตรเท่ากัน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3 ขวด เทใส่ถังรวมกันได้น้ำ 7 ลิตร 500 มิลลิลิตร น้ำแต่ละขวดมีปริมาตรเท่าไร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31" name="Google Shape;8099;p68">
            <a:extLst>
              <a:ext uri="{FF2B5EF4-FFF2-40B4-BE49-F238E27FC236}">
                <a16:creationId xmlns:a16="http://schemas.microsoft.com/office/drawing/2014/main" id="{A15953CC-F5C6-40E9-B8BC-A3C1DAD16396}"/>
              </a:ext>
            </a:extLst>
          </p:cNvPr>
          <p:cNvSpPr/>
          <p:nvPr/>
        </p:nvSpPr>
        <p:spPr>
          <a:xfrm rot="126129">
            <a:off x="3574236" y="978216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0" name="Google Shape;698;p49">
            <a:extLst>
              <a:ext uri="{FF2B5EF4-FFF2-40B4-BE49-F238E27FC236}">
                <a16:creationId xmlns:a16="http://schemas.microsoft.com/office/drawing/2014/main" id="{3DCD2A7C-C10D-409C-9629-1C40F71744D6}"/>
              </a:ext>
            </a:extLst>
          </p:cNvPr>
          <p:cNvSpPr/>
          <p:nvPr/>
        </p:nvSpPr>
        <p:spPr>
          <a:xfrm>
            <a:off x="970829" y="698041"/>
            <a:ext cx="2632944" cy="566289"/>
          </a:xfrm>
          <a:prstGeom prst="roundRect">
            <a:avLst>
              <a:gd name="adj" fmla="val 50000"/>
            </a:avLst>
          </a:prstGeom>
          <a:solidFill>
            <a:srgbClr val="FF42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7" name="Google Shape;701;p49">
            <a:extLst>
              <a:ext uri="{FF2B5EF4-FFF2-40B4-BE49-F238E27FC236}">
                <a16:creationId xmlns:a16="http://schemas.microsoft.com/office/drawing/2014/main" id="{F31D6105-5B36-4712-A600-BF08CFB532FA}"/>
              </a:ext>
            </a:extLst>
          </p:cNvPr>
          <p:cNvSpPr txBox="1">
            <a:spLocks/>
          </p:cNvSpPr>
          <p:nvPr/>
        </p:nvSpPr>
        <p:spPr>
          <a:xfrm>
            <a:off x="962173" y="626084"/>
            <a:ext cx="2641600" cy="733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400" b="0" i="0" u="none" strike="noStrike" cap="none">
                <a:solidFill>
                  <a:schemeClr val="lt1"/>
                </a:solidFill>
                <a:latin typeface="Odibee Sans"/>
                <a:ea typeface="Odibee Sans"/>
                <a:cs typeface="Odibee Sans"/>
                <a:sym typeface="Odibee Sa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Odibee Sans"/>
              <a:buNone/>
              <a:defRPr sz="2500" b="0" i="0" u="none" strike="noStrike" cap="none">
                <a:solidFill>
                  <a:schemeClr val="dk1"/>
                </a:solidFill>
                <a:latin typeface="Odibee Sans"/>
                <a:ea typeface="Odibee Sans"/>
                <a:cs typeface="Odibee Sans"/>
                <a:sym typeface="Odibee San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B022B"/>
              </a:buClr>
              <a:buSzPts val="2500"/>
              <a:buFont typeface="Odibee San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rPr>
              <a:t>ตรวจสอบความเข้าใจ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Odibee Sans"/>
            </a:endParaRPr>
          </a:p>
        </p:txBody>
      </p:sp>
      <p:graphicFrame>
        <p:nvGraphicFramePr>
          <p:cNvPr id="68" name="Table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6490197"/>
              </p:ext>
            </p:extLst>
          </p:nvPr>
        </p:nvGraphicFramePr>
        <p:xfrm>
          <a:off x="5860342" y="4032623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7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69" name="TextBox 68"/>
          <p:cNvSpPr txBox="1"/>
          <p:nvPr/>
        </p:nvSpPr>
        <p:spPr>
          <a:xfrm>
            <a:off x="2014293" y="2607420"/>
            <a:ext cx="75693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วิธีทำ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2829287" y="2617814"/>
            <a:ext cx="584291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altLang="th-TH" sz="3000" dirty="0">
                <a:solidFill>
                  <a:srgbClr val="FF0000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เทน้ำใส่ถังรวมกันได้	7 ลิตร 500 มิลลิลิตร</a:t>
            </a:r>
          </a:p>
          <a:p>
            <a:pPr lvl="0"/>
            <a:r>
              <a:rPr lang="th-TH" sz="300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น้ำขวดปริมาตรเท่ากัน	3 ขวด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71" name="Group 70"/>
          <p:cNvGrpSpPr/>
          <p:nvPr/>
        </p:nvGrpSpPr>
        <p:grpSpPr>
          <a:xfrm>
            <a:off x="5752527" y="4120859"/>
            <a:ext cx="2220710" cy="372168"/>
            <a:chOff x="6811148" y="2979136"/>
            <a:chExt cx="2220710" cy="372168"/>
          </a:xfrm>
        </p:grpSpPr>
        <p:cxnSp>
          <p:nvCxnSpPr>
            <p:cNvPr id="72" name="ตัวเชื่อมต่อตรง 46">
              <a:extLst>
                <a:ext uri="{FF2B5EF4-FFF2-40B4-BE49-F238E27FC236}">
                  <a16:creationId xmlns:a16="http://schemas.microsoft.com/office/drawing/2014/main" id="{EB031990-F07A-44FD-85BA-8DD4D09700AC}"/>
                </a:ext>
              </a:extLst>
            </p:cNvPr>
            <p:cNvCxnSpPr/>
            <p:nvPr/>
          </p:nvCxnSpPr>
          <p:spPr>
            <a:xfrm>
              <a:off x="7051858" y="3332597"/>
              <a:ext cx="1980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3" name="Arc 72"/>
            <p:cNvSpPr/>
            <p:nvPr/>
          </p:nvSpPr>
          <p:spPr>
            <a:xfrm>
              <a:off x="6811148" y="2979136"/>
              <a:ext cx="346258" cy="372168"/>
            </a:xfrm>
            <a:prstGeom prst="arc">
              <a:avLst>
                <a:gd name="adj1" fmla="val 17742790"/>
                <a:gd name="adj2" fmla="val 4021350"/>
              </a:avLst>
            </a:prstGeom>
            <a:noFill/>
            <a:ln w="127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74" name="Table 7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1838461"/>
              </p:ext>
            </p:extLst>
          </p:nvPr>
        </p:nvGraphicFramePr>
        <p:xfrm>
          <a:off x="5860342" y="4491198"/>
          <a:ext cx="2052000" cy="548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8000">
                  <a:extLst>
                    <a:ext uri="{9D8B030D-6E8A-4147-A177-3AD203B41FA5}">
                      <a16:colId xmlns:a16="http://schemas.microsoft.com/office/drawing/2014/main" val="2102868945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802059493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421940323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th-TH" sz="3000" b="0" dirty="0">
                        <a:solidFill>
                          <a:srgbClr val="FF0000"/>
                        </a:solidFill>
                        <a:latin typeface="CmPrasanmit" panose="02000000000000000000" pitchFamily="2" charset="-34"/>
                        <a:cs typeface="CmPrasanmit" panose="02000000000000000000" pitchFamily="2" charset="-34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3000" b="0" dirty="0">
                          <a:solidFill>
                            <a:srgbClr val="FF0000"/>
                          </a:solidFill>
                          <a:latin typeface="CmPrasanmit" panose="02000000000000000000" pitchFamily="2" charset="-34"/>
                          <a:cs typeface="CmPrasanmit" panose="02000000000000000000" pitchFamily="2" charset="-34"/>
                        </a:rPr>
                        <a:t>500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5278571"/>
                  </a:ext>
                </a:extLst>
              </a:tr>
            </a:tbl>
          </a:graphicData>
        </a:graphic>
      </p:graphicFrame>
      <p:sp>
        <p:nvSpPr>
          <p:cNvPr id="75" name="Google Shape;784;p47">
            <a:extLst>
              <a:ext uri="{FF2B5EF4-FFF2-40B4-BE49-F238E27FC236}">
                <a16:creationId xmlns:a16="http://schemas.microsoft.com/office/drawing/2014/main" id="{7A7FF30F-8776-4C70-A1EA-FFA29B28C555}"/>
              </a:ext>
            </a:extLst>
          </p:cNvPr>
          <p:cNvSpPr txBox="1">
            <a:spLocks/>
          </p:cNvSpPr>
          <p:nvPr/>
        </p:nvSpPr>
        <p:spPr>
          <a:xfrm>
            <a:off x="6095428" y="3635899"/>
            <a:ext cx="2708789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198000" rIns="91425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3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hiana"/>
              <a:buNone/>
              <a:defRPr sz="14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252528"/>
              </a:buClr>
              <a:buSzPts val="1400"/>
              <a:buFont typeface="Bahiana"/>
              <a:buNone/>
              <a:tabLst>
                <a:tab pos="1346200" algn="l"/>
                <a:tab pos="3589338" algn="l"/>
                <a:tab pos="4838700" algn="l"/>
                <a:tab pos="5205413" algn="l"/>
                <a:tab pos="6461125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ลิตร</a:t>
            </a:r>
            <a:r>
              <a:rPr kumimoji="0" lang="th-TH" sz="3000" b="1" i="0" u="none" strike="noStrike" kern="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   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Bahiana"/>
              </a:rPr>
              <a:t>มิลลิลิตร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Bahiana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5598960" y="4004786"/>
            <a:ext cx="325626" cy="5539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3000" noProof="0" dirty="0">
                <a:solidFill>
                  <a:srgbClr val="FF0000"/>
                </a:solidFill>
                <a:latin typeface="CmPrasanmit" panose="02000000000000000000" pitchFamily="2" charset="-34"/>
                <a:cs typeface="CmPrasanmit" panose="02000000000000000000" pitchFamily="2" charset="-34"/>
              </a:rPr>
              <a:t>3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grpSp>
        <p:nvGrpSpPr>
          <p:cNvPr id="77" name="Group 76"/>
          <p:cNvGrpSpPr/>
          <p:nvPr/>
        </p:nvGrpSpPr>
        <p:grpSpPr>
          <a:xfrm>
            <a:off x="6142326" y="4955404"/>
            <a:ext cx="1800000" cy="31299"/>
            <a:chOff x="7665492" y="4183383"/>
            <a:chExt cx="325618" cy="31299"/>
          </a:xfrm>
        </p:grpSpPr>
        <p:cxnSp>
          <p:nvCxnSpPr>
            <p:cNvPr id="78" name="Straight Connector 77"/>
            <p:cNvCxnSpPr/>
            <p:nvPr/>
          </p:nvCxnSpPr>
          <p:spPr>
            <a:xfrm>
              <a:off x="7667110" y="4183383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>
              <a:off x="7665492" y="4214682"/>
              <a:ext cx="324000" cy="0"/>
            </a:xfrm>
            <a:prstGeom prst="line">
              <a:avLst/>
            </a:prstGeom>
            <a:ln w="127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1" name="กลุ่ม 70">
            <a:extLst>
              <a:ext uri="{FF2B5EF4-FFF2-40B4-BE49-F238E27FC236}">
                <a16:creationId xmlns:a16="http://schemas.microsoft.com/office/drawing/2014/main" id="{4AC740D5-483F-4FC8-A458-4DB684AA42F6}"/>
              </a:ext>
            </a:extLst>
          </p:cNvPr>
          <p:cNvGrpSpPr/>
          <p:nvPr/>
        </p:nvGrpSpPr>
        <p:grpSpPr>
          <a:xfrm>
            <a:off x="7133327" y="3848666"/>
            <a:ext cx="769089" cy="615401"/>
            <a:chOff x="3613176" y="2041866"/>
            <a:chExt cx="707968" cy="615401"/>
          </a:xfrm>
        </p:grpSpPr>
        <p:cxnSp>
          <p:nvCxnSpPr>
            <p:cNvPr id="82" name="ตัวเชื่อมต่อตรง 73">
              <a:extLst>
                <a:ext uri="{FF2B5EF4-FFF2-40B4-BE49-F238E27FC236}">
                  <a16:creationId xmlns:a16="http://schemas.microsoft.com/office/drawing/2014/main" id="{524D6F3F-66E6-4F29-A772-1787D328EA8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12384" y="2431477"/>
              <a:ext cx="307026" cy="225790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กล่องข้อความ 74">
              <a:extLst>
                <a:ext uri="{FF2B5EF4-FFF2-40B4-BE49-F238E27FC236}">
                  <a16:creationId xmlns:a16="http://schemas.microsoft.com/office/drawing/2014/main" id="{AF28EB66-02B1-42F1-B5E8-B2D24E741813}"/>
                </a:ext>
              </a:extLst>
            </p:cNvPr>
            <p:cNvSpPr txBox="1"/>
            <p:nvPr/>
          </p:nvSpPr>
          <p:spPr>
            <a:xfrm>
              <a:off x="3613176" y="2041866"/>
              <a:ext cx="7079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dirty="0">
                  <a:solidFill>
                    <a:srgbClr val="FF0000"/>
                  </a:solidFill>
                  <a:latin typeface="CmPrasanmit" panose="02000000000000000000" pitchFamily="2" charset="-34"/>
                  <a:cs typeface="CmPrasanmit" panose="02000000000000000000" pitchFamily="2" charset="-34"/>
                </a:rPr>
                <a:t>1500</a:t>
              </a:r>
              <a:endPara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endParaRPr>
            </a:p>
          </p:txBody>
        </p:sp>
      </p:grpSp>
      <p:sp>
        <p:nvSpPr>
          <p:cNvPr id="84" name="TextBox 83"/>
          <p:cNvSpPr txBox="1"/>
          <p:nvPr/>
        </p:nvSpPr>
        <p:spPr>
          <a:xfrm>
            <a:off x="2787678" y="4468616"/>
            <a:ext cx="263708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th-TH" altLang="th-TH" sz="3000" dirty="0">
                <a:solidFill>
                  <a:srgbClr val="FF0000"/>
                </a:solidFill>
                <a:latin typeface="CmPrasanmit" panose="02000000000000000000" pitchFamily="2" charset="-34"/>
                <a:ea typeface="Angsana New" panose="02020603050405020304" pitchFamily="18" charset="-34"/>
                <a:cs typeface="CmPrasanmit" panose="02000000000000000000" pitchFamily="2" charset="-34"/>
              </a:rPr>
              <a:t>น้ำแต่ละขวดมีปริมาตร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1999779" y="5069621"/>
            <a:ext cx="676788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ตอบ</a:t>
            </a:r>
          </a:p>
        </p:txBody>
      </p:sp>
      <p:sp>
        <p:nvSpPr>
          <p:cNvPr id="86" name="TextBox 85"/>
          <p:cNvSpPr txBox="1"/>
          <p:nvPr/>
        </p:nvSpPr>
        <p:spPr>
          <a:xfrm>
            <a:off x="2788098" y="5097427"/>
            <a:ext cx="5242141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3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น้ำแต่ละขวดมีปริมาตร ๒ ลิตร</a:t>
            </a:r>
            <a:r>
              <a:rPr kumimoji="0" lang="th-TH" sz="30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mPrasanmit" panose="02000000000000000000" pitchFamily="2" charset="-34"/>
                <a:ea typeface="+mn-ea"/>
                <a:cs typeface="CmPrasanmit" panose="02000000000000000000" pitchFamily="2" charset="-34"/>
              </a:rPr>
              <a:t> ๕๐๐ มิลลิลิตร</a:t>
            </a:r>
            <a:endParaRPr kumimoji="0" lang="th-TH" sz="3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mPrasanmit" panose="02000000000000000000" pitchFamily="2" charset="-34"/>
              <a:ea typeface="+mn-ea"/>
              <a:cs typeface="CmPrasanmit" panose="02000000000000000000" pitchFamily="2" charset="-34"/>
            </a:endParaRPr>
          </a:p>
        </p:txBody>
      </p:sp>
      <p:sp>
        <p:nvSpPr>
          <p:cNvPr id="59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6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6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6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6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64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6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6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6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8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90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30230219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4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4.16667E-7 0.00208 L 4.16667E-7 -0.02708 " pathEditMode="relative" rAng="0" ptsTypes="AA">
                                      <p:cBhvr>
                                        <p:cTn id="12" dur="3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458"/>
                                    </p:animMotion>
                                    <p:animRot by="1500000">
                                      <p:cBhvr>
                                        <p:cTn id="13" dur="1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4" dur="175" fill="hold">
                                          <p:stCondLst>
                                            <p:cond delay="17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5" dur="175" fill="hold">
                                          <p:stCondLst>
                                            <p:cond delay="3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6" dur="175" fill="hold">
                                          <p:stCondLst>
                                            <p:cond delay="525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69" grpId="0"/>
      <p:bldP spid="70" grpId="0"/>
      <p:bldP spid="75" grpId="0"/>
      <p:bldP spid="76" grpId="0"/>
      <p:bldP spid="84" grpId="0"/>
      <p:bldP spid="85" grpId="0"/>
      <p:bldP spid="86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796651" y="1187129"/>
            <a:ext cx="7207263" cy="372171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848226" y="4513952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3974969" y="2691040"/>
            <a:ext cx="5752818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30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CmPrasanmit" panose="02000000000000000000" pitchFamily="2" charset="-34"/>
                <a:cs typeface="CmPrasanmit" panose="02000000000000000000" pitchFamily="2" charset="-34"/>
                <a:sym typeface="Gorditas"/>
              </a:rPr>
              <a:t>การแก้โจทย์ปัญหาทำได้โดยอ่านทำความเข้าใจปัญหา วางแผนแก้ปัญหา หาคำตอบ และตรวจสอบความสมเหตุสมผลของคำตอบ</a:t>
            </a:r>
            <a:endParaRPr kumimoji="0" lang="en-US" sz="30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CmPrasanmit" panose="02000000000000000000" pitchFamily="2" charset="-34"/>
              <a:cs typeface="CmPrasanmit" panose="02000000000000000000" pitchFamily="2" charset="-34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>
            <a:off x="5091238" y="1749719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56" name="Google Shape;1193;p37">
            <a:hlinkClick r:id="rId3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85815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</a:t>
            </a:r>
          </a:p>
        </p:txBody>
      </p:sp>
      <p:sp>
        <p:nvSpPr>
          <p:cNvPr id="15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986202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11.2</a:t>
            </a:r>
          </a:p>
        </p:txBody>
      </p:sp>
      <p:sp>
        <p:nvSpPr>
          <p:cNvPr id="15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1591256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11.3</a:t>
            </a:r>
          </a:p>
        </p:txBody>
      </p:sp>
      <p:sp>
        <p:nvSpPr>
          <p:cNvPr id="15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2201381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11.4</a:t>
            </a:r>
          </a:p>
        </p:txBody>
      </p:sp>
      <p:sp>
        <p:nvSpPr>
          <p:cNvPr id="16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186319" y="2788560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11.5</a:t>
            </a:r>
          </a:p>
        </p:txBody>
      </p:sp>
      <p:pic>
        <p:nvPicPr>
          <p:cNvPr id="161" name="รูปภาพ 8">
            <a:hlinkClick r:id="rId8" action="ppaction://hlinksldjump"/>
            <a:extLst>
              <a:ext uri="{FF2B5EF4-FFF2-40B4-BE49-F238E27FC236}">
                <a16:creationId xmlns:a16="http://schemas.microsoft.com/office/drawing/2014/main" id="{43BB6370-3B74-4C2A-96C5-7B6CB3948E59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7133" y="6279183"/>
            <a:ext cx="507871" cy="507871"/>
          </a:xfrm>
          <a:prstGeom prst="rect">
            <a:avLst/>
          </a:prstGeom>
        </p:spPr>
      </p:pic>
      <p:sp>
        <p:nvSpPr>
          <p:cNvPr id="2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741284A-AF80-46CF-AF5C-A6B298280F88}"/>
              </a:ext>
            </a:extLst>
          </p:cNvPr>
          <p:cNvSpPr txBox="1">
            <a:spLocks/>
          </p:cNvSpPr>
          <p:nvPr/>
        </p:nvSpPr>
        <p:spPr>
          <a:xfrm>
            <a:off x="199019" y="3366117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11.6</a:t>
            </a:r>
          </a:p>
        </p:txBody>
      </p:sp>
      <p:sp>
        <p:nvSpPr>
          <p:cNvPr id="2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B28D1D14-1263-4941-99D7-1AEF173C0C0A}"/>
              </a:ext>
            </a:extLst>
          </p:cNvPr>
          <p:cNvSpPr txBox="1">
            <a:spLocks/>
          </p:cNvSpPr>
          <p:nvPr/>
        </p:nvSpPr>
        <p:spPr>
          <a:xfrm>
            <a:off x="212769" y="3966504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11.7</a:t>
            </a:r>
          </a:p>
        </p:txBody>
      </p:sp>
      <p:sp>
        <p:nvSpPr>
          <p:cNvPr id="24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14030D8-EAE3-44FE-9430-4273CDCC974D}"/>
              </a:ext>
            </a:extLst>
          </p:cNvPr>
          <p:cNvSpPr txBox="1">
            <a:spLocks/>
          </p:cNvSpPr>
          <p:nvPr/>
        </p:nvSpPr>
        <p:spPr>
          <a:xfrm>
            <a:off x="212656" y="4571558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11.8</a:t>
            </a:r>
          </a:p>
        </p:txBody>
      </p:sp>
      <p:sp>
        <p:nvSpPr>
          <p:cNvPr id="24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D48C0-1063-4CC9-B3E6-CEDE38457034}"/>
              </a:ext>
            </a:extLst>
          </p:cNvPr>
          <p:cNvSpPr txBox="1">
            <a:spLocks/>
          </p:cNvSpPr>
          <p:nvPr/>
        </p:nvSpPr>
        <p:spPr>
          <a:xfrm>
            <a:off x="199019" y="5181683"/>
            <a:ext cx="704100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2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11.9</a:t>
            </a:r>
          </a:p>
        </p:txBody>
      </p:sp>
      <p:sp>
        <p:nvSpPr>
          <p:cNvPr id="249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DBA253A-A210-4D1C-92AD-8EB728F70150}"/>
              </a:ext>
            </a:extLst>
          </p:cNvPr>
          <p:cNvSpPr txBox="1">
            <a:spLocks/>
          </p:cNvSpPr>
          <p:nvPr/>
        </p:nvSpPr>
        <p:spPr>
          <a:xfrm>
            <a:off x="99878" y="5768862"/>
            <a:ext cx="886464" cy="3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000" dirty="0">
                <a:ln w="19050">
                  <a:solidFill>
                    <a:schemeClr val="tx1">
                      <a:lumMod val="85000"/>
                      <a:lumOff val="15000"/>
                    </a:schemeClr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FC Candy" panose="020B0500040200020003" pitchFamily="34" charset="-34"/>
                <a:cs typeface="FC Candy" panose="020B0500040200020003" pitchFamily="34" charset="-34"/>
              </a:rPr>
              <a:t>11.10</a:t>
            </a:r>
          </a:p>
        </p:txBody>
      </p:sp>
    </p:spTree>
    <p:extLst>
      <p:ext uri="{BB962C8B-B14F-4D97-AF65-F5344CB8AC3E}">
        <p14:creationId xmlns:p14="http://schemas.microsoft.com/office/powerpoint/2010/main" val="26683345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45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" grpId="0"/>
      <p:bldP spid="259" grpId="0"/>
    </p:bldLst>
  </p:timing>
</p:sld>
</file>

<file path=ppt/theme/theme1.xml><?xml version="1.0" encoding="utf-8"?>
<a:theme xmlns:a="http://schemas.openxmlformats.org/drawingml/2006/main" name="ธีมของ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>
        <a:ln w="12700"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 algn="ctr">
          <a:defRPr sz="3000" dirty="0">
            <a:latin typeface="CmPrasanmit" panose="02000000000000000000" pitchFamily="2" charset="-34"/>
            <a:cs typeface="CmPrasanmit" panose="02000000000000000000" pitchFamily="2" charset="-34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14184</TotalTime>
  <Words>7857</Words>
  <Application>Microsoft Office PowerPoint</Application>
  <PresentationFormat>Widescreen</PresentationFormat>
  <Paragraphs>3045</Paragraphs>
  <Slides>140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19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140</vt:i4>
      </vt:variant>
    </vt:vector>
  </HeadingPairs>
  <TitlesOfParts>
    <vt:vector size="160" baseType="lpstr">
      <vt:lpstr>Patrick Hand</vt:lpstr>
      <vt:lpstr>Cabin</vt:lpstr>
      <vt:lpstr>Roboto</vt:lpstr>
      <vt:lpstr>Fira Sans Extra Condensed</vt:lpstr>
      <vt:lpstr>Amatic SC</vt:lpstr>
      <vt:lpstr>Calibri Light</vt:lpstr>
      <vt:lpstr>CmPrasanmit</vt:lpstr>
      <vt:lpstr>Odibee Sans</vt:lpstr>
      <vt:lpstr>Cordia New</vt:lpstr>
      <vt:lpstr>Angsana New</vt:lpstr>
      <vt:lpstr>Gorditas</vt:lpstr>
      <vt:lpstr>Arial</vt:lpstr>
      <vt:lpstr>Gochi Hand</vt:lpstr>
      <vt:lpstr>Bahiana</vt:lpstr>
      <vt:lpstr>Playfair Display</vt:lpstr>
      <vt:lpstr>Comfortaa</vt:lpstr>
      <vt:lpstr>FC Candy</vt:lpstr>
      <vt:lpstr>Calibri</vt:lpstr>
      <vt:lpstr>4805_KwangMD_Melt</vt:lpstr>
      <vt:lpstr>ธีมของ Office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งานนำเสนอ PowerPoint</dc:title>
  <dc:creator>GiGaBytE</dc:creator>
  <cp:lastModifiedBy>Burapha</cp:lastModifiedBy>
  <cp:revision>957</cp:revision>
  <dcterms:created xsi:type="dcterms:W3CDTF">2021-07-06T21:36:50Z</dcterms:created>
  <dcterms:modified xsi:type="dcterms:W3CDTF">2025-02-14T02:58:48Z</dcterms:modified>
</cp:coreProperties>
</file>